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40"/>
  </p:notesMasterIdLst>
  <p:handoutMasterIdLst>
    <p:handoutMasterId r:id="rId41"/>
  </p:handoutMasterIdLst>
  <p:sldIdLst>
    <p:sldId id="330" r:id="rId2"/>
    <p:sldId id="288" r:id="rId3"/>
    <p:sldId id="279" r:id="rId4"/>
    <p:sldId id="329" r:id="rId5"/>
    <p:sldId id="322" r:id="rId6"/>
    <p:sldId id="323" r:id="rId7"/>
    <p:sldId id="303" r:id="rId8"/>
    <p:sldId id="304" r:id="rId9"/>
    <p:sldId id="295" r:id="rId10"/>
    <p:sldId id="306" r:id="rId11"/>
    <p:sldId id="316" r:id="rId12"/>
    <p:sldId id="317" r:id="rId13"/>
    <p:sldId id="319" r:id="rId14"/>
    <p:sldId id="325" r:id="rId15"/>
    <p:sldId id="326" r:id="rId16"/>
    <p:sldId id="327" r:id="rId17"/>
    <p:sldId id="328" r:id="rId18"/>
    <p:sldId id="293" r:id="rId19"/>
    <p:sldId id="313" r:id="rId20"/>
    <p:sldId id="308" r:id="rId21"/>
    <p:sldId id="289" r:id="rId22"/>
    <p:sldId id="297" r:id="rId23"/>
    <p:sldId id="309" r:id="rId24"/>
    <p:sldId id="310" r:id="rId25"/>
    <p:sldId id="311" r:id="rId26"/>
    <p:sldId id="312" r:id="rId27"/>
    <p:sldId id="298" r:id="rId28"/>
    <p:sldId id="320" r:id="rId29"/>
    <p:sldId id="300" r:id="rId30"/>
    <p:sldId id="299" r:id="rId31"/>
    <p:sldId id="282" r:id="rId32"/>
    <p:sldId id="283" r:id="rId33"/>
    <p:sldId id="318" r:id="rId34"/>
    <p:sldId id="271" r:id="rId35"/>
    <p:sldId id="314" r:id="rId36"/>
    <p:sldId id="331" r:id="rId37"/>
    <p:sldId id="332" r:id="rId38"/>
    <p:sldId id="321" r:id="rId39"/>
  </p:sldIdLst>
  <p:sldSz cx="9144000" cy="6858000" type="screen4x3"/>
  <p:notesSz cx="6669088" cy="992822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09" autoAdjust="0"/>
    <p:restoredTop sz="94643" autoAdjust="0"/>
  </p:normalViewPr>
  <p:slideViewPr>
    <p:cSldViewPr>
      <p:cViewPr varScale="1">
        <p:scale>
          <a:sx n="105" d="100"/>
          <a:sy n="105" d="100"/>
        </p:scale>
        <p:origin x="118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Microsoft_Excel.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lior\Desktop\&#1504;&#1514;&#1493;&#1504;&#1497;&#1501;%20&#1500;&#1502;&#1510;&#1490;&#1514;%20&#1499;&#1504;&#150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גיליון1!$B$1</c:f>
              <c:strCache>
                <c:ptCount val="1"/>
                <c:pt idx="0">
                  <c:v>מכירות</c:v>
                </c:pt>
              </c:strCache>
            </c:strRef>
          </c:tx>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גיליון1!$A$2:$A$12</c:f>
              <c:strCache>
                <c:ptCount val="11"/>
                <c:pt idx="0">
                  <c:v>פרט 1 - צרכנות</c:v>
                </c:pt>
                <c:pt idx="1">
                  <c:v>פרט 11 - רשויות</c:v>
                </c:pt>
                <c:pt idx="2">
                  <c:v>פרט 2 – ביטוח</c:v>
                </c:pt>
                <c:pt idx="3">
                  <c:v>פרט 9 –חוק השוויון</c:v>
                </c:pt>
                <c:pt idx="4">
                  <c:v>פרט 10 – דיני עבודה</c:v>
                </c:pt>
                <c:pt idx="5">
                  <c:v>פרט 3 – בנקאות</c:v>
                </c:pt>
                <c:pt idx="6">
                  <c:v>פרט 5 – ניירות ערך</c:v>
                </c:pt>
                <c:pt idx="7">
                  <c:v>פרט 4 – הגבלים עסקיים</c:v>
                </c:pt>
                <c:pt idx="8">
                  <c:v>פרט 6 – מפגעים סביבתיים</c:v>
                </c:pt>
                <c:pt idx="9">
                  <c:v>פרט 12 – ת' נ' מפרסם</c:v>
                </c:pt>
                <c:pt idx="10">
                  <c:v>פרט 7 – איסור אפליה</c:v>
                </c:pt>
              </c:strCache>
            </c:strRef>
          </c:cat>
          <c:val>
            <c:numRef>
              <c:f>גיליון1!$B$2:$B$12</c:f>
              <c:numCache>
                <c:formatCode>General</c:formatCode>
                <c:ptCount val="11"/>
                <c:pt idx="0">
                  <c:v>837</c:v>
                </c:pt>
                <c:pt idx="1">
                  <c:v>209</c:v>
                </c:pt>
                <c:pt idx="2">
                  <c:v>48</c:v>
                </c:pt>
                <c:pt idx="3">
                  <c:v>15</c:v>
                </c:pt>
                <c:pt idx="4">
                  <c:v>22</c:v>
                </c:pt>
                <c:pt idx="5">
                  <c:v>34</c:v>
                </c:pt>
                <c:pt idx="6">
                  <c:v>33</c:v>
                </c:pt>
                <c:pt idx="7">
                  <c:v>16</c:v>
                </c:pt>
                <c:pt idx="8">
                  <c:v>18</c:v>
                </c:pt>
                <c:pt idx="9">
                  <c:v>25</c:v>
                </c:pt>
                <c:pt idx="10">
                  <c:v>4</c:v>
                </c:pt>
              </c:numCache>
            </c:numRef>
          </c:val>
          <c:extLst>
            <c:ext xmlns:c16="http://schemas.microsoft.com/office/drawing/2014/chart" uri="{C3380CC4-5D6E-409C-BE32-E72D297353CC}">
              <c16:uniqueId val="{00000000-9639-4386-B5DB-D5F27A55D412}"/>
            </c:ext>
          </c:extLst>
        </c:ser>
        <c:dLbls>
          <c:showLegendKey val="0"/>
          <c:showVal val="0"/>
          <c:showCatName val="0"/>
          <c:showSerName val="0"/>
          <c:showPercent val="1"/>
          <c:showBubbleSize val="0"/>
          <c:showLeaderLines val="1"/>
        </c:dLbls>
      </c:pie3DChart>
    </c:plotArea>
    <c:legend>
      <c:legendPos val="r"/>
      <c:overlay val="0"/>
    </c:legend>
    <c:plotVisOnly val="1"/>
    <c:dispBlanksAs val="zero"/>
    <c:showDLblsOverMax val="0"/>
  </c:chart>
  <c:txPr>
    <a:bodyPr/>
    <a:lstStyle/>
    <a:p>
      <a:pPr>
        <a:defRPr sz="1800"/>
      </a:pPr>
      <a:endParaRPr lang="he-I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explosion val="25"/>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גיליון4!$B$2:$B$7</c:f>
              <c:strCache>
                <c:ptCount val="6"/>
                <c:pt idx="0">
                  <c:v>מזון </c:v>
                </c:pt>
                <c:pt idx="1">
                  <c:v>תקשורת</c:v>
                </c:pt>
                <c:pt idx="2">
                  <c:v>תחבורה </c:v>
                </c:pt>
                <c:pt idx="3">
                  <c:v>אנרגיה </c:v>
                </c:pt>
                <c:pt idx="4">
                  <c:v>בריאות </c:v>
                </c:pt>
                <c:pt idx="5">
                  <c:v>אחר </c:v>
                </c:pt>
              </c:strCache>
            </c:strRef>
          </c:cat>
          <c:val>
            <c:numRef>
              <c:f>גיליון4!$C$2:$C$7</c:f>
              <c:numCache>
                <c:formatCode>0%</c:formatCode>
                <c:ptCount val="6"/>
                <c:pt idx="0">
                  <c:v>0.44500000000000006</c:v>
                </c:pt>
                <c:pt idx="1">
                  <c:v>0.14000000000000001</c:v>
                </c:pt>
                <c:pt idx="2">
                  <c:v>4.0000000000000022E-2</c:v>
                </c:pt>
                <c:pt idx="3">
                  <c:v>1.4999999999999998E-2</c:v>
                </c:pt>
                <c:pt idx="4">
                  <c:v>1.4999999999999998E-2</c:v>
                </c:pt>
                <c:pt idx="5">
                  <c:v>0.44500000000000006</c:v>
                </c:pt>
              </c:numCache>
            </c:numRef>
          </c:val>
          <c:extLst>
            <c:ext xmlns:c16="http://schemas.microsoft.com/office/drawing/2014/chart" uri="{C3380CC4-5D6E-409C-BE32-E72D297353CC}">
              <c16:uniqueId val="{00000000-325D-4BD2-B38F-18F9F5E93365}"/>
            </c:ext>
          </c:extLst>
        </c:ser>
        <c:dLbls>
          <c:showLegendKey val="0"/>
          <c:showVal val="0"/>
          <c:showCatName val="0"/>
          <c:showSerName val="0"/>
          <c:showPercent val="1"/>
          <c:showBubbleSize val="0"/>
          <c:showLeaderLines val="1"/>
        </c:dLbls>
        <c:firstSliceAng val="360"/>
      </c:pieChart>
    </c:plotArea>
    <c:legend>
      <c:legendPos val="r"/>
      <c:overlay val="0"/>
    </c:legend>
    <c:plotVisOnly val="1"/>
    <c:dispBlanksAs val="zero"/>
    <c:showDLblsOverMax val="0"/>
  </c:chart>
  <c:txPr>
    <a:bodyPr/>
    <a:lstStyle/>
    <a:p>
      <a:pPr>
        <a:defRPr sz="2000"/>
      </a:pPr>
      <a:endParaRPr lang="he-IL"/>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79150" y="0"/>
            <a:ext cx="2889938" cy="496411"/>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44" y="0"/>
            <a:ext cx="2889938" cy="496411"/>
          </a:xfrm>
          <a:prstGeom prst="rect">
            <a:avLst/>
          </a:prstGeom>
        </p:spPr>
        <p:txBody>
          <a:bodyPr vert="horz" lIns="91440" tIns="45720" rIns="91440" bIns="45720" rtlCol="1"/>
          <a:lstStyle>
            <a:lvl1pPr algn="l">
              <a:defRPr sz="1200"/>
            </a:lvl1pPr>
          </a:lstStyle>
          <a:p>
            <a:fld id="{CFF82A18-BA8E-4A08-8F2B-3147FC863EAD}" type="datetimeFigureOut">
              <a:rPr lang="he-IL" smtClean="0"/>
              <a:pPr/>
              <a:t>כ"ח/סיון/תשע"ט</a:t>
            </a:fld>
            <a:endParaRPr lang="he-IL"/>
          </a:p>
        </p:txBody>
      </p:sp>
      <p:sp>
        <p:nvSpPr>
          <p:cNvPr id="4" name="מציין מיקום של כותרת תחתונה 3"/>
          <p:cNvSpPr>
            <a:spLocks noGrp="1"/>
          </p:cNvSpPr>
          <p:nvPr>
            <p:ph type="ftr" sz="quarter" idx="2"/>
          </p:nvPr>
        </p:nvSpPr>
        <p:spPr>
          <a:xfrm>
            <a:off x="3779150" y="9430091"/>
            <a:ext cx="2889938" cy="496411"/>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44" y="9430091"/>
            <a:ext cx="2889938" cy="496411"/>
          </a:xfrm>
          <a:prstGeom prst="rect">
            <a:avLst/>
          </a:prstGeom>
        </p:spPr>
        <p:txBody>
          <a:bodyPr vert="horz" lIns="91440" tIns="45720" rIns="91440" bIns="45720" rtlCol="1" anchor="b"/>
          <a:lstStyle>
            <a:lvl1pPr algn="l">
              <a:defRPr sz="1200"/>
            </a:lvl1pPr>
          </a:lstStyle>
          <a:p>
            <a:fld id="{47EA25D6-F0FE-4F48-B61F-6B5F80162F2B}" type="slidenum">
              <a:rPr lang="he-IL" smtClean="0"/>
              <a:pPr/>
              <a:t>‹#›</a:t>
            </a:fld>
            <a:endParaRPr lang="he-IL"/>
          </a:p>
        </p:txBody>
      </p:sp>
    </p:spTree>
    <p:extLst>
      <p:ext uri="{BB962C8B-B14F-4D97-AF65-F5344CB8AC3E}">
        <p14:creationId xmlns:p14="http://schemas.microsoft.com/office/powerpoint/2010/main" val="3090228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79838" y="0"/>
            <a:ext cx="2889250"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889250" cy="496888"/>
          </a:xfrm>
          <a:prstGeom prst="rect">
            <a:avLst/>
          </a:prstGeom>
        </p:spPr>
        <p:txBody>
          <a:bodyPr vert="horz" lIns="91440" tIns="45720" rIns="91440" bIns="45720" rtlCol="1"/>
          <a:lstStyle>
            <a:lvl1pPr algn="l">
              <a:defRPr sz="1200"/>
            </a:lvl1pPr>
          </a:lstStyle>
          <a:p>
            <a:fld id="{16B6B88C-BA5E-4B1C-83FE-83335DDB6EDC}" type="datetimeFigureOut">
              <a:rPr lang="he-IL" smtClean="0"/>
              <a:t>כ"ח/סיון/תשע"ט</a:t>
            </a:fld>
            <a:endParaRPr lang="he-IL"/>
          </a:p>
        </p:txBody>
      </p:sp>
      <p:sp>
        <p:nvSpPr>
          <p:cNvPr id="4" name="מציין מיקום של תמונת שקופית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66750" y="4716463"/>
            <a:ext cx="5335588" cy="4467225"/>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779838" y="9429750"/>
            <a:ext cx="2889250" cy="496888"/>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9429750"/>
            <a:ext cx="2889250" cy="496888"/>
          </a:xfrm>
          <a:prstGeom prst="rect">
            <a:avLst/>
          </a:prstGeom>
        </p:spPr>
        <p:txBody>
          <a:bodyPr vert="horz" lIns="91440" tIns="45720" rIns="91440" bIns="45720" rtlCol="1" anchor="b"/>
          <a:lstStyle>
            <a:lvl1pPr algn="l">
              <a:defRPr sz="1200"/>
            </a:lvl1pPr>
          </a:lstStyle>
          <a:p>
            <a:fld id="{DFE037AB-2019-48D1-A36C-9BBD48B7CA21}" type="slidenum">
              <a:rPr lang="he-IL" smtClean="0"/>
              <a:t>‹#›</a:t>
            </a:fld>
            <a:endParaRPr lang="he-IL"/>
          </a:p>
        </p:txBody>
      </p:sp>
    </p:spTree>
    <p:extLst>
      <p:ext uri="{BB962C8B-B14F-4D97-AF65-F5344CB8AC3E}">
        <p14:creationId xmlns:p14="http://schemas.microsoft.com/office/powerpoint/2010/main" val="14257836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562603E7-539B-4389-9B04-6FB2487384E9}" type="datetimeFigureOut">
              <a:rPr lang="he-IL" smtClean="0">
                <a:solidFill>
                  <a:prstClr val="black">
                    <a:tint val="75000"/>
                  </a:prstClr>
                </a:solidFill>
              </a:rPr>
              <a:pPr/>
              <a:t>כ"ח/סיון/תשע"ט</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520593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62603E7-539B-4389-9B04-6FB2487384E9}" type="datetimeFigureOut">
              <a:rPr lang="he-IL" smtClean="0">
                <a:solidFill>
                  <a:prstClr val="black">
                    <a:tint val="75000"/>
                  </a:prstClr>
                </a:solidFill>
              </a:rPr>
              <a:pPr/>
              <a:t>כ"ח/סיון/תשע"ט</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942360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62603E7-539B-4389-9B04-6FB2487384E9}" type="datetimeFigureOut">
              <a:rPr lang="he-IL" smtClean="0">
                <a:solidFill>
                  <a:prstClr val="black">
                    <a:tint val="75000"/>
                  </a:prstClr>
                </a:solidFill>
              </a:rPr>
              <a:pPr/>
              <a:t>כ"ח/סיון/תשע"ט</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016017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62603E7-539B-4389-9B04-6FB2487384E9}" type="datetimeFigureOut">
              <a:rPr lang="he-IL" smtClean="0">
                <a:solidFill>
                  <a:prstClr val="black">
                    <a:tint val="75000"/>
                  </a:prstClr>
                </a:solidFill>
              </a:rPr>
              <a:pPr/>
              <a:t>כ"ח/סיון/תשע"ט</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458058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562603E7-539B-4389-9B04-6FB2487384E9}" type="datetimeFigureOut">
              <a:rPr lang="he-IL" smtClean="0">
                <a:solidFill>
                  <a:prstClr val="black">
                    <a:tint val="75000"/>
                  </a:prstClr>
                </a:solidFill>
              </a:rPr>
              <a:pPr/>
              <a:t>כ"ח/סיון/תשע"ט</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273959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562603E7-539B-4389-9B04-6FB2487384E9}" type="datetimeFigureOut">
              <a:rPr lang="he-IL" smtClean="0">
                <a:solidFill>
                  <a:prstClr val="black">
                    <a:tint val="75000"/>
                  </a:prstClr>
                </a:solidFill>
              </a:rPr>
              <a:pPr/>
              <a:t>כ"ח/סיון/תשע"ט</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252090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562603E7-539B-4389-9B04-6FB2487384E9}" type="datetimeFigureOut">
              <a:rPr lang="he-IL" smtClean="0">
                <a:solidFill>
                  <a:prstClr val="black">
                    <a:tint val="75000"/>
                  </a:prstClr>
                </a:solidFill>
              </a:rPr>
              <a:pPr/>
              <a:t>כ"ח/סיון/תשע"ט</a:t>
            </a:fld>
            <a:endParaRPr lang="he-IL">
              <a:solidFill>
                <a:prstClr val="black">
                  <a:tint val="75000"/>
                </a:prstClr>
              </a:solidFill>
            </a:endParaRPr>
          </a:p>
        </p:txBody>
      </p:sp>
      <p:sp>
        <p:nvSpPr>
          <p:cNvPr id="8" name="מציין מיקום של כותרת תחתונה 7"/>
          <p:cNvSpPr>
            <a:spLocks noGrp="1"/>
          </p:cNvSpPr>
          <p:nvPr>
            <p:ph type="ftr" sz="quarter" idx="11"/>
          </p:nvPr>
        </p:nvSpPr>
        <p:spPr/>
        <p:txBody>
          <a:bodyPr/>
          <a:lstStyle/>
          <a:p>
            <a:endParaRPr lang="he-IL">
              <a:solidFill>
                <a:prstClr val="black">
                  <a:tint val="75000"/>
                </a:prstClr>
              </a:solidFill>
            </a:endParaRPr>
          </a:p>
        </p:txBody>
      </p:sp>
      <p:sp>
        <p:nvSpPr>
          <p:cNvPr id="9" name="מציין מיקום של מספר שקופית 8"/>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05451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562603E7-539B-4389-9B04-6FB2487384E9}" type="datetimeFigureOut">
              <a:rPr lang="he-IL" smtClean="0">
                <a:solidFill>
                  <a:prstClr val="black">
                    <a:tint val="75000"/>
                  </a:prstClr>
                </a:solidFill>
              </a:rPr>
              <a:pPr/>
              <a:t>כ"ח/סיון/תשע"ט</a:t>
            </a:fld>
            <a:endParaRPr lang="he-IL">
              <a:solidFill>
                <a:prstClr val="black">
                  <a:tint val="75000"/>
                </a:prstClr>
              </a:solidFill>
            </a:endParaRPr>
          </a:p>
        </p:txBody>
      </p:sp>
      <p:sp>
        <p:nvSpPr>
          <p:cNvPr id="4" name="מציין מיקום של כותרת תחתונה 3"/>
          <p:cNvSpPr>
            <a:spLocks noGrp="1"/>
          </p:cNvSpPr>
          <p:nvPr>
            <p:ph type="ftr" sz="quarter" idx="11"/>
          </p:nvPr>
        </p:nvSpPr>
        <p:spPr/>
        <p:txBody>
          <a:bodyPr/>
          <a:lstStyle/>
          <a:p>
            <a:endParaRPr lang="he-IL">
              <a:solidFill>
                <a:prstClr val="black">
                  <a:tint val="75000"/>
                </a:prstClr>
              </a:solidFill>
            </a:endParaRPr>
          </a:p>
        </p:txBody>
      </p:sp>
      <p:sp>
        <p:nvSpPr>
          <p:cNvPr id="5" name="מציין מיקום של מספר שקופית 4"/>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26417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562603E7-539B-4389-9B04-6FB2487384E9}" type="datetimeFigureOut">
              <a:rPr lang="he-IL" smtClean="0">
                <a:solidFill>
                  <a:prstClr val="black">
                    <a:tint val="75000"/>
                  </a:prstClr>
                </a:solidFill>
              </a:rPr>
              <a:pPr/>
              <a:t>כ"ח/סיון/תשע"ט</a:t>
            </a:fld>
            <a:endParaRPr lang="he-IL">
              <a:solidFill>
                <a:prstClr val="black">
                  <a:tint val="75000"/>
                </a:prstClr>
              </a:solidFill>
            </a:endParaRPr>
          </a:p>
        </p:txBody>
      </p:sp>
      <p:sp>
        <p:nvSpPr>
          <p:cNvPr id="3" name="מציין מיקום של כותרת תחתונה 2"/>
          <p:cNvSpPr>
            <a:spLocks noGrp="1"/>
          </p:cNvSpPr>
          <p:nvPr>
            <p:ph type="ftr" sz="quarter" idx="11"/>
          </p:nvPr>
        </p:nvSpPr>
        <p:spPr/>
        <p:txBody>
          <a:bodyPr/>
          <a:lstStyle/>
          <a:p>
            <a:endParaRPr lang="he-IL">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416893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62603E7-539B-4389-9B04-6FB2487384E9}" type="datetimeFigureOut">
              <a:rPr lang="he-IL" smtClean="0">
                <a:solidFill>
                  <a:prstClr val="black">
                    <a:tint val="75000"/>
                  </a:prstClr>
                </a:solidFill>
              </a:rPr>
              <a:pPr/>
              <a:t>כ"ח/סיון/תשע"ט</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185879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62603E7-539B-4389-9B04-6FB2487384E9}" type="datetimeFigureOut">
              <a:rPr lang="he-IL" smtClean="0">
                <a:solidFill>
                  <a:prstClr val="black">
                    <a:tint val="75000"/>
                  </a:prstClr>
                </a:solidFill>
              </a:rPr>
              <a:pPr/>
              <a:t>כ"ח/סיון/תשע"ט</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742448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8000"/>
            <a:lum/>
          </a:blip>
          <a:srcRect/>
          <a:stretch>
            <a:fillRect t="29000"/>
          </a:stretch>
        </a:blip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62603E7-539B-4389-9B04-6FB2487384E9}" type="datetimeFigureOut">
              <a:rPr lang="he-IL" smtClean="0">
                <a:solidFill>
                  <a:prstClr val="black">
                    <a:tint val="75000"/>
                  </a:prstClr>
                </a:solidFill>
              </a:rPr>
              <a:pPr/>
              <a:t>כ"ח/סיון/תשע"ט</a:t>
            </a:fld>
            <a:endParaRPr lang="he-IL">
              <a:solidFill>
                <a:prstClr val="black">
                  <a:tint val="75000"/>
                </a:prstClr>
              </a:solidFill>
            </a:endParaRPr>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solidFill>
                <a:prstClr val="black">
                  <a:tint val="75000"/>
                </a:prstClr>
              </a:solidFill>
            </a:endParaRPr>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1E38135-CED7-4FE7-AD39-9F3A12417916}"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3714343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mailto:asaf@asafplaw.co.i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evo.co.il/safrut/book/8210" TargetMode="External"/><Relationship Id="rId2" Type="http://schemas.openxmlformats.org/officeDocument/2006/relationships/hyperlink" Target="http://www.nevo.co.il/law_html/law01/999_586.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evo.co.il/law_html/law01/042_001.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nevo.co.il/safrut/book/3377" TargetMode="External"/><Relationship Id="rId2" Type="http://schemas.openxmlformats.org/officeDocument/2006/relationships/hyperlink" Target="http://www.nevo.co.il/law_html/law01/999_586.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nevo.co.il/law_html/law01/999_586.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nevo.co.il/law_html/law01/P222K11_001.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google.co.il/url?sa=t&amp;rct=j&amp;q=&amp;esrc=s&amp;source=web&amp;cd=1&amp;ved=0CC4QFjAA&amp;url=http://www.takdin.co.il/searchg/%D7%AA%20%D7%A6%20%D7%99%D7%A8%D7%95%D7%A9%D7%9C%D7%99%D7%9D%2021679%2011%2011%20%D7%93%D7%A0%D7%99%D7%90%D7%9C%20%D7%A9%D7%95%D7%95%D7%A8%D7%A5%20%D7%95%D7%90%D7%97%20%D7%A0%20%D7%90%D7%9E%D7%95%D7%AA%20_hd_3479702.html&amp;ei=S24TUa6oFMW10QWJsoGoAQ&amp;usg=AFQjCNHNUAaw29SJ8Sdw5cDHtNK-m3jutw&amp;bvm=bv.42080656,d.d2k"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evo.co.il/law_html/law01/083_001.htm" TargetMode="External"/><Relationship Id="rId2" Type="http://schemas.openxmlformats.org/officeDocument/2006/relationships/hyperlink" Target="http://www.nevo.co.il/law_html/law01/089_001.htm" TargetMode="External"/><Relationship Id="rId1" Type="http://schemas.openxmlformats.org/officeDocument/2006/relationships/slideLayout" Target="../slideLayouts/slideLayout2.xml"/><Relationship Id="rId4" Type="http://schemas.openxmlformats.org/officeDocument/2006/relationships/hyperlink" Target="http://www.nevo.co.il/law_html/law01/018m1k1_001.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000"/>
            <a:lum/>
          </a:blip>
          <a:srcRect/>
          <a:stretch>
            <a:fillRect/>
          </a:stretch>
        </a:blipFill>
        <a:effectLst/>
      </p:bgPr>
    </p:bg>
    <p:spTree>
      <p:nvGrpSpPr>
        <p:cNvPr id="1" name=""/>
        <p:cNvGrpSpPr/>
        <p:nvPr/>
      </p:nvGrpSpPr>
      <p:grpSpPr>
        <a:xfrm>
          <a:off x="0" y="0"/>
          <a:ext cx="0" cy="0"/>
          <a:chOff x="0" y="0"/>
          <a:chExt cx="0" cy="0"/>
        </a:xfrm>
      </p:grpSpPr>
      <p:pic>
        <p:nvPicPr>
          <p:cNvPr id="4" name="תמונה 3" descr="kudu.jpg"/>
          <p:cNvPicPr>
            <a:picLocks noChangeAspect="1"/>
          </p:cNvPicPr>
          <p:nvPr/>
        </p:nvPicPr>
        <p:blipFill>
          <a:blip r:embed="rId3" cstate="print">
            <a:clrChange>
              <a:clrFrom>
                <a:srgbClr val="FFFFFF"/>
              </a:clrFrom>
              <a:clrTo>
                <a:srgbClr val="FFFFFF">
                  <a:alpha val="0"/>
                </a:srgbClr>
              </a:clrTo>
            </a:clrChange>
          </a:blip>
          <a:stretch>
            <a:fillRect/>
          </a:stretch>
        </p:blipFill>
        <p:spPr>
          <a:xfrm>
            <a:off x="179512" y="342306"/>
            <a:ext cx="8784976" cy="1177487"/>
          </a:xfrm>
          <a:prstGeom prst="rect">
            <a:avLst/>
          </a:prstGeom>
          <a:noFill/>
          <a:ln>
            <a:noFill/>
          </a:ln>
        </p:spPr>
      </p:pic>
      <p:sp>
        <p:nvSpPr>
          <p:cNvPr id="5" name="מלבן 4"/>
          <p:cNvSpPr/>
          <p:nvPr/>
        </p:nvSpPr>
        <p:spPr>
          <a:xfrm>
            <a:off x="611560" y="1844825"/>
            <a:ext cx="8064896" cy="4770537"/>
          </a:xfrm>
          <a:prstGeom prst="rect">
            <a:avLst/>
          </a:prstGeom>
        </p:spPr>
        <p:txBody>
          <a:bodyPr wrap="square">
            <a:spAutoFit/>
          </a:bodyPr>
          <a:lstStyle/>
          <a:p>
            <a:pPr algn="ctr"/>
            <a:r>
              <a:rPr lang="he-IL" sz="4800" dirty="0" smtClean="0">
                <a:latin typeface="Narkisim" pitchFamily="34" charset="-79"/>
                <a:cs typeface="Narkisim" pitchFamily="34" charset="-79"/>
              </a:rPr>
              <a:t>השתלמות עומק תובענות ייצוגיות</a:t>
            </a:r>
            <a:br>
              <a:rPr lang="he-IL" sz="4800" dirty="0" smtClean="0">
                <a:latin typeface="Narkisim" pitchFamily="34" charset="-79"/>
                <a:cs typeface="Narkisim" pitchFamily="34" charset="-79"/>
              </a:rPr>
            </a:br>
            <a:r>
              <a:rPr lang="he-IL" sz="4800" dirty="0" smtClean="0">
                <a:latin typeface="Narkisim" pitchFamily="34" charset="-79"/>
                <a:cs typeface="Narkisim" pitchFamily="34" charset="-79"/>
              </a:rPr>
              <a:t>הפרטים בתוספת </a:t>
            </a:r>
            <a:r>
              <a:rPr lang="he-IL" sz="4800" dirty="0" err="1" smtClean="0">
                <a:latin typeface="Narkisim" pitchFamily="34" charset="-79"/>
                <a:cs typeface="Narkisim" pitchFamily="34" charset="-79"/>
              </a:rPr>
              <a:t>השניה</a:t>
            </a:r>
            <a:endParaRPr lang="he-IL" sz="4800" dirty="0" smtClean="0">
              <a:latin typeface="Narkisim" pitchFamily="34" charset="-79"/>
              <a:cs typeface="Narkisim" pitchFamily="34" charset="-79"/>
            </a:endParaRPr>
          </a:p>
          <a:p>
            <a:pPr algn="ctr"/>
            <a:endParaRPr lang="he-IL" sz="4800" dirty="0" smtClean="0">
              <a:latin typeface="Narkisim" pitchFamily="34" charset="-79"/>
              <a:cs typeface="Narkisim" pitchFamily="34" charset="-79"/>
            </a:endParaRPr>
          </a:p>
          <a:p>
            <a:pPr algn="ctr"/>
            <a:r>
              <a:rPr lang="he-IL" sz="3200" b="1" dirty="0" smtClean="0"/>
              <a:t>עו"ד אסף פינק</a:t>
            </a:r>
          </a:p>
          <a:p>
            <a:pPr algn="ctr"/>
            <a:r>
              <a:rPr lang="en-US" sz="3200" b="1" dirty="0" smtClean="0">
                <a:solidFill>
                  <a:srgbClr val="0070C0"/>
                </a:solidFill>
                <a:hlinkClick r:id="rId4"/>
              </a:rPr>
              <a:t>asaf@asafplaw.co.il</a:t>
            </a:r>
            <a:r>
              <a:rPr lang="he-IL" sz="3200" b="1" dirty="0" smtClean="0">
                <a:solidFill>
                  <a:srgbClr val="0070C0"/>
                </a:solidFill>
              </a:rPr>
              <a:t> </a:t>
            </a:r>
            <a:endParaRPr lang="he-IL" sz="3200" dirty="0" smtClean="0"/>
          </a:p>
          <a:p>
            <a:endParaRPr lang="he-IL" sz="4800" dirty="0" smtClean="0"/>
          </a:p>
          <a:p>
            <a:pPr algn="ctr"/>
            <a:endParaRPr lang="he-IL"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88640"/>
            <a:ext cx="8229600" cy="1143000"/>
          </a:xfrm>
        </p:spPr>
        <p:txBody>
          <a:bodyPr/>
          <a:lstStyle/>
          <a:p>
            <a:r>
              <a:rPr lang="he-IL" dirty="0" smtClean="0"/>
              <a:t>- </a:t>
            </a:r>
            <a:r>
              <a:rPr lang="he-IL" dirty="0" smtClean="0">
                <a:latin typeface="Narkisim" pitchFamily="34" charset="-79"/>
                <a:cs typeface="Narkisim" pitchFamily="34" charset="-79"/>
              </a:rPr>
              <a:t>המשך</a:t>
            </a:r>
            <a:r>
              <a:rPr lang="he-IL" dirty="0" smtClean="0"/>
              <a:t> -</a:t>
            </a:r>
            <a:endParaRPr lang="he-IL" dirty="0"/>
          </a:p>
        </p:txBody>
      </p:sp>
      <p:sp>
        <p:nvSpPr>
          <p:cNvPr id="3" name="מציין מיקום תוכן 2"/>
          <p:cNvSpPr>
            <a:spLocks noGrp="1"/>
          </p:cNvSpPr>
          <p:nvPr>
            <p:ph idx="1"/>
          </p:nvPr>
        </p:nvSpPr>
        <p:spPr/>
        <p:txBody>
          <a:bodyPr>
            <a:normAutofit fontScale="77500" lnSpcReduction="20000"/>
          </a:bodyPr>
          <a:lstStyle/>
          <a:p>
            <a:pPr algn="just"/>
            <a:r>
              <a:rPr lang="he-IL" dirty="0"/>
              <a:t>הרשימה שבתוספת השנייה הינה גם פרי ניסיון של התביעות הייצוגיות שהוגשו טרם התיקון. בפסק דין </a:t>
            </a:r>
            <a:r>
              <a:rPr lang="he-IL" dirty="0" err="1"/>
              <a:t>א.ש.ת</a:t>
            </a:r>
            <a:r>
              <a:rPr lang="he-IL" dirty="0"/>
              <a:t> יצאה קריאה מבית משפט זה מפי כב' השופטת (כתוארה דאז) ד' ביניש, לקדם חקיקה ולהביא למימוש כוונת משרד המשפטים להסדיר את הנושא – פעולה שהייתה אז </a:t>
            </a:r>
            <a:r>
              <a:rPr lang="he-IL" dirty="0" smtClean="0"/>
              <a:t>בראשיתה. עוד</a:t>
            </a:r>
            <a:r>
              <a:rPr lang="he-IL" dirty="0"/>
              <a:t>, צוינו הקשיים שעמדו בפני בית המשפט בבואו לדון בתובענות ייצוגיות. על רקע זה, הועיל להעיר שכאמור ישנן פריטים בתוספת השנייה שמפנים באופן ישיר לחוק מסוים בנוסח "תביעה בעילה", תוך הפנייה לחוק קונקרטי. קיימים גם פרטים שאינם מפנים לחוק כגון פרט 3 שמזכיר בלשונו את פרט 1: "תביעה נגד תאגיד בנקאי, בקשר לעניין שביני לבין לקוח, בין אם התקשרו בעסקה ובין אם לאו". פרט 1 הינו כללי, אך גם מפנה לחוק. זאת, כאמור, אך ורק על מנת להגדיר המונח "עוסק". </a:t>
            </a:r>
            <a:endParaRPr lang="en-US" dirty="0"/>
          </a:p>
          <a:p>
            <a:endParaRPr lang="he-IL" dirty="0"/>
          </a:p>
        </p:txBody>
      </p:sp>
    </p:spTree>
    <p:extLst>
      <p:ext uri="{BB962C8B-B14F-4D97-AF65-F5344CB8AC3E}">
        <p14:creationId xmlns:p14="http://schemas.microsoft.com/office/powerpoint/2010/main" val="710730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hangingPunct="0">
              <a:lnSpc>
                <a:spcPts val="1100"/>
              </a:lnSpc>
              <a:tabLst>
                <a:tab pos="2637155" algn="ctr"/>
                <a:tab pos="5274310" algn="r"/>
                <a:tab pos="5277485" algn="r"/>
              </a:tabLst>
            </a:pPr>
            <a:r>
              <a:rPr lang="he-IL" sz="2800" dirty="0" err="1">
                <a:solidFill>
                  <a:srgbClr val="000000"/>
                </a:solidFill>
                <a:latin typeface="David"/>
                <a:ea typeface="Times New Roman"/>
                <a:cs typeface="David"/>
              </a:rPr>
              <a:t>עעמ</a:t>
            </a:r>
            <a:r>
              <a:rPr lang="he-IL" sz="2800" dirty="0">
                <a:solidFill>
                  <a:srgbClr val="000000"/>
                </a:solidFill>
                <a:latin typeface="David"/>
                <a:ea typeface="Times New Roman"/>
                <a:cs typeface="David"/>
              </a:rPr>
              <a:t> 7373/10 	 יוסי לוי נ' מדינת ישראל </a:t>
            </a:r>
            <a:r>
              <a:rPr lang="he-IL" sz="2800" dirty="0" smtClean="0">
                <a:solidFill>
                  <a:srgbClr val="000000"/>
                </a:solidFill>
                <a:latin typeface="David"/>
                <a:ea typeface="Times New Roman"/>
                <a:cs typeface="David"/>
              </a:rPr>
              <a:t>צה"ל מדור </a:t>
            </a:r>
            <a:r>
              <a:rPr lang="he-IL" sz="2800" dirty="0">
                <a:solidFill>
                  <a:srgbClr val="000000"/>
                </a:solidFill>
                <a:latin typeface="David"/>
                <a:ea typeface="Times New Roman"/>
                <a:cs typeface="David"/>
              </a:rPr>
              <a:t>תשלומים</a:t>
            </a:r>
            <a:r>
              <a:rPr lang="en-US" sz="2400" dirty="0">
                <a:latin typeface="Times New Roman"/>
                <a:ea typeface="Times New Roman"/>
                <a:cs typeface="David"/>
              </a:rPr>
              <a:t/>
            </a:r>
            <a:br>
              <a:rPr lang="en-US" sz="2400" dirty="0">
                <a:latin typeface="Times New Roman"/>
                <a:ea typeface="Times New Roman"/>
                <a:cs typeface="David"/>
              </a:rPr>
            </a:br>
            <a:endParaRPr lang="he-IL" sz="2400" dirty="0"/>
          </a:p>
        </p:txBody>
      </p:sp>
      <p:sp>
        <p:nvSpPr>
          <p:cNvPr id="3" name="מציין מיקום תוכן 2"/>
          <p:cNvSpPr>
            <a:spLocks noGrp="1"/>
          </p:cNvSpPr>
          <p:nvPr>
            <p:ph idx="1"/>
          </p:nvPr>
        </p:nvSpPr>
        <p:spPr>
          <a:xfrm>
            <a:off x="457200" y="1124744"/>
            <a:ext cx="8229600" cy="5001419"/>
          </a:xfrm>
        </p:spPr>
        <p:txBody>
          <a:bodyPr>
            <a:noAutofit/>
          </a:bodyPr>
          <a:lstStyle/>
          <a:p>
            <a:pPr marL="0" indent="0" algn="just" hangingPunct="0">
              <a:lnSpc>
                <a:spcPct val="150000"/>
              </a:lnSpc>
              <a:buNone/>
              <a:tabLst>
                <a:tab pos="508000" algn="l"/>
              </a:tabLst>
            </a:pPr>
            <a:r>
              <a:rPr lang="he-IL" sz="1800" spc="50" dirty="0">
                <a:latin typeface="Arial TUR"/>
                <a:ea typeface="Times New Roman"/>
                <a:cs typeface="FrankRuehl"/>
              </a:rPr>
              <a:t> </a:t>
            </a:r>
            <a:r>
              <a:rPr lang="he-IL" sz="1800" dirty="0" smtClean="0">
                <a:latin typeface="Times New Roman"/>
                <a:ea typeface="Times New Roman"/>
                <a:cs typeface="Miriam"/>
              </a:rPr>
              <a:t>התוספת </a:t>
            </a:r>
            <a:r>
              <a:rPr lang="he-IL" sz="1800" dirty="0">
                <a:latin typeface="Times New Roman"/>
                <a:ea typeface="Times New Roman"/>
                <a:cs typeface="Miriam"/>
              </a:rPr>
              <a:t>השנייה ל</a:t>
            </a:r>
            <a:r>
              <a:rPr lang="he-IL" sz="1800" u="sng" dirty="0">
                <a:solidFill>
                  <a:srgbClr val="0000FF"/>
                </a:solidFill>
                <a:latin typeface="Times New Roman"/>
                <a:ea typeface="Times New Roman"/>
                <a:cs typeface="Miriam"/>
                <a:hlinkClick r:id="rId2"/>
              </a:rPr>
              <a:t>חוק תובענות ייצוגיות</a:t>
            </a:r>
            <a:endParaRPr lang="en-US" sz="1800" spc="50" dirty="0">
              <a:latin typeface="Arial TUR"/>
              <a:ea typeface="Times New Roman"/>
              <a:cs typeface="FrankRuehl"/>
            </a:endParaRPr>
          </a:p>
          <a:p>
            <a:pPr marL="0" indent="0" algn="just" hangingPunct="0">
              <a:buNone/>
              <a:tabLst>
                <a:tab pos="508000" algn="l"/>
              </a:tabLst>
            </a:pPr>
            <a:r>
              <a:rPr lang="he-IL" sz="1800" spc="50" dirty="0" smtClean="0">
                <a:latin typeface="Garamond"/>
                <a:ea typeface="Times New Roman"/>
                <a:cs typeface="FrankRuehl"/>
              </a:rPr>
              <a:t>המסקנה </a:t>
            </a:r>
            <a:r>
              <a:rPr lang="he-IL" sz="1800" spc="50" dirty="0">
                <a:latin typeface="Garamond"/>
                <a:ea typeface="Times New Roman"/>
                <a:cs typeface="FrankRuehl"/>
              </a:rPr>
              <a:t>כי אין המדובר בתשלום חובה נתמכת גם בתמונה המתקבלת מתוך התבוננות ממבט-על על התוספת השנייה לחוק התובענות הייצוגיות. המחוקק בחר להגביל את העילות שבגינן ניתן להגיש תובענה ייצוגית לרשימה הסגורה שבתוספת השנייה לחוק. סעיף 29 לחוק קובע כי "חוק זה יחול על המדינה", ופירוש הדבר שגם מחוץ לפריט 11, אשר מתייחס מפורשות לתביעה כנגד "רשות", קיימות עילות נוספות שעל בסיסן ניתן להגיש תביעה ייצוגית נגד המדינה. בתוך כך, ניתן לתבוע את המדינה על התנהלותה בהקשרים של יחסי עוסק-לקוח, בנקאות וניירות ערך, ויחסי מעביד-עובד. ניתן לאבחן את פריט 11 מיתר עילות התביעה המנויות בתוספת השנייה שמכוחן ניתן לתבוע את המדינה: בעוד ששאר עילות התביעה מתייחסות לפעילויות עסקיות ומסחריות של המדינה, פעולות מתחום המשפט הפרטי, הרי שפריט 11 מאפשר תביעה נגד המדינה כרשות ציבורית, בהקשרים של הפעלת סמכות שלטונית על פי דין. ראו לעניין זה פרופ' סיני </a:t>
            </a:r>
            <a:r>
              <a:rPr lang="he-IL" sz="1800" u="sng" spc="50" dirty="0" err="1">
                <a:solidFill>
                  <a:srgbClr val="0000FF"/>
                </a:solidFill>
                <a:latin typeface="Garamond"/>
                <a:ea typeface="Times New Roman"/>
                <a:cs typeface="FrankRuehl"/>
                <a:hlinkClick r:id="rId3"/>
              </a:rPr>
              <a:t>דויטש</a:t>
            </a:r>
            <a:r>
              <a:rPr lang="he-IL" sz="1800" u="sng" spc="50" dirty="0">
                <a:solidFill>
                  <a:srgbClr val="0000FF"/>
                </a:solidFill>
                <a:latin typeface="Garamond"/>
                <a:ea typeface="Times New Roman"/>
                <a:cs typeface="FrankRuehl"/>
                <a:hlinkClick r:id="rId3"/>
              </a:rPr>
              <a:t> "עשור לתובענה הייצוגית הצרכנית </a:t>
            </a:r>
            <a:r>
              <a:rPr lang="he-IL" sz="1800" spc="50" dirty="0">
                <a:latin typeface="Garamond"/>
                <a:ea typeface="Times New Roman"/>
                <a:cs typeface="FrankRuehl"/>
              </a:rPr>
              <a:t> - סיכום ביניים ומבט לעתיד" </a:t>
            </a:r>
            <a:r>
              <a:rPr lang="he-IL" sz="1800" cap="small" spc="50" dirty="0">
                <a:latin typeface="Garamond"/>
                <a:ea typeface="Times New Roman"/>
                <a:cs typeface="Miriam"/>
              </a:rPr>
              <a:t>שערי משפט</a:t>
            </a:r>
            <a:r>
              <a:rPr lang="he-IL" sz="1800" spc="50" dirty="0">
                <a:latin typeface="Garamond"/>
                <a:ea typeface="Times New Roman"/>
                <a:cs typeface="FrankRuehl"/>
              </a:rPr>
              <a:t> ד(1) עמ' 15 (</a:t>
            </a:r>
            <a:r>
              <a:rPr lang="he-IL" sz="1800" spc="50" dirty="0" err="1">
                <a:latin typeface="Garamond"/>
                <a:ea typeface="Times New Roman"/>
                <a:cs typeface="FrankRuehl"/>
              </a:rPr>
              <a:t>התשס"ה</a:t>
            </a:r>
            <a:r>
              <a:rPr lang="he-IL" sz="1800" spc="50" dirty="0">
                <a:latin typeface="Garamond"/>
                <a:ea typeface="Times New Roman"/>
                <a:cs typeface="FrankRuehl"/>
              </a:rPr>
              <a:t>). מאמר זה נכתב לאחר פרסום תזכיר הצעת </a:t>
            </a:r>
            <a:r>
              <a:rPr lang="he-IL" sz="1800" u="sng" spc="50" dirty="0">
                <a:solidFill>
                  <a:srgbClr val="0000FF"/>
                </a:solidFill>
                <a:latin typeface="Garamond"/>
                <a:ea typeface="Times New Roman"/>
                <a:cs typeface="FrankRuehl"/>
                <a:hlinkClick r:id="rId2"/>
              </a:rPr>
              <a:t>חוק תובענות ייצוגיות</a:t>
            </a:r>
            <a:r>
              <a:rPr lang="he-IL" sz="1800" spc="50" dirty="0">
                <a:latin typeface="Garamond"/>
                <a:ea typeface="Times New Roman"/>
                <a:cs typeface="FrankRuehl"/>
              </a:rPr>
              <a:t>, ובטרם חקיקת החוק. בשלב בו נכתב, כללה התוספת השנייה עשר עילות בלבד, ללא פריט 11, ופרופ' </a:t>
            </a:r>
            <a:r>
              <a:rPr lang="he-IL" sz="1800" spc="50" dirty="0" err="1">
                <a:latin typeface="Garamond"/>
                <a:ea typeface="Times New Roman"/>
                <a:cs typeface="FrankRuehl"/>
              </a:rPr>
              <a:t>דויטש</a:t>
            </a:r>
            <a:r>
              <a:rPr lang="he-IL" sz="1800" spc="50" dirty="0">
                <a:latin typeface="Garamond"/>
                <a:ea typeface="Times New Roman"/>
                <a:cs typeface="FrankRuehl"/>
              </a:rPr>
              <a:t> מסיק מכך שבכוונת המחוקק לאפשר תביעות נגד המדינה רק בהקשרים של פעולות עסקיות ומסחריות ולא בהקשרים של פעילותה כרשות שלטונית. ניתן ללמוד מכך, כי פריט 11 התווסף לרשימה מתוך כוונת המחוקק לאפשר לתבוע את המדינה גם בכובעה זה. </a:t>
            </a:r>
            <a:endParaRPr lang="en-US" sz="1800" spc="50" dirty="0">
              <a:latin typeface="Garamond"/>
              <a:ea typeface="Times New Roman"/>
              <a:cs typeface="FrankRuehl"/>
            </a:endParaRPr>
          </a:p>
          <a:p>
            <a:pPr marL="0" indent="0" algn="just" hangingPunct="0">
              <a:lnSpc>
                <a:spcPct val="150000"/>
              </a:lnSpc>
              <a:buNone/>
              <a:tabLst>
                <a:tab pos="508000" algn="l"/>
              </a:tabLst>
            </a:pPr>
            <a:r>
              <a:rPr lang="he-IL" sz="1800" spc="50" dirty="0">
                <a:latin typeface="Garamond"/>
                <a:ea typeface="Times New Roman"/>
                <a:cs typeface="FrankRuehl"/>
              </a:rPr>
              <a:t> </a:t>
            </a:r>
            <a:endParaRPr lang="en-US" sz="1800" spc="50" dirty="0">
              <a:latin typeface="Arial TUR"/>
              <a:ea typeface="Times New Roman"/>
              <a:cs typeface="FrankRuehl"/>
            </a:endParaRPr>
          </a:p>
          <a:p>
            <a:endParaRPr lang="he-IL" sz="1800" dirty="0"/>
          </a:p>
        </p:txBody>
      </p:sp>
    </p:spTree>
    <p:extLst>
      <p:ext uri="{BB962C8B-B14F-4D97-AF65-F5344CB8AC3E}">
        <p14:creationId xmlns:p14="http://schemas.microsoft.com/office/powerpoint/2010/main" val="3148301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476672"/>
            <a:ext cx="8229600" cy="5649491"/>
          </a:xfrm>
        </p:spPr>
        <p:txBody>
          <a:bodyPr>
            <a:normAutofit fontScale="55000" lnSpcReduction="20000"/>
          </a:bodyPr>
          <a:lstStyle/>
          <a:p>
            <a:pPr marL="0" lvl="0" indent="0" algn="just" hangingPunct="0">
              <a:lnSpc>
                <a:spcPct val="120000"/>
              </a:lnSpc>
              <a:buNone/>
              <a:tabLst>
                <a:tab pos="508000" algn="l"/>
                <a:tab pos="575945" algn="l"/>
                <a:tab pos="690245" algn="l"/>
              </a:tabLst>
            </a:pPr>
            <a:r>
              <a:rPr lang="he-IL" sz="3600" spc="50" dirty="0">
                <a:solidFill>
                  <a:prstClr val="black"/>
                </a:solidFill>
                <a:latin typeface="Garamond"/>
                <a:ea typeface="Times New Roman"/>
                <a:cs typeface="FrankRuehl"/>
              </a:rPr>
              <a:t>ניכוי הפרמיות מן הגמלאים אינו עונה על הקריטריונים של תשלום חובה, קרי תשלום שלהטלתו נדרשת הסמכה בדין, ודומה יותר לפעילות עסקית: של חברה אשר מנכה, דרך קבע וללא הסכמה (לכאורה), תשלומים מאחד מלקוחותיה; או של קרן פנסיה הגובה דמי ניהול גבוהים מאלו שלהם הסכים העמית; או אף של הרשות המקזזת, באופן חד צדדי, מתשלומים אותם היא מעבירה לספקים שלה, חובות שחבים לה הספקים. בהתאם לאמור, כדי שתאושר תביעתו כייצוגית, המערער צריך היה להצביע על עילת תביעה אחרת, שאינה בפריט 11, כזו שמתייחסת לפעילותה העסקית-מסחרית של המדינה. אין זה המקום להידרש לשאלה האם קיימת עילה כזו, כיוון שהמערער עצמו לא טען לתחולתו של אחד מן הפריטים האחרים בתוספת השנייה בנסיבות העניין.</a:t>
            </a:r>
            <a:endParaRPr lang="en-US" sz="3600" spc="50" dirty="0">
              <a:solidFill>
                <a:prstClr val="black"/>
              </a:solidFill>
              <a:latin typeface="Garamond"/>
              <a:ea typeface="Times New Roman"/>
              <a:cs typeface="FrankRuehl"/>
            </a:endParaRPr>
          </a:p>
          <a:p>
            <a:pPr marL="0" lvl="0" indent="0" algn="just" hangingPunct="0">
              <a:lnSpc>
                <a:spcPct val="120000"/>
              </a:lnSpc>
              <a:buNone/>
              <a:tabLst>
                <a:tab pos="508000" algn="l"/>
              </a:tabLst>
            </a:pPr>
            <a:r>
              <a:rPr lang="he-IL" sz="3600" spc="50" dirty="0">
                <a:solidFill>
                  <a:prstClr val="black"/>
                </a:solidFill>
                <a:latin typeface="Garamond"/>
                <a:ea typeface="Times New Roman"/>
                <a:cs typeface="FrankRuehl"/>
              </a:rPr>
              <a:t> </a:t>
            </a:r>
            <a:r>
              <a:rPr lang="he-IL" sz="3600" spc="50" dirty="0" smtClean="0">
                <a:solidFill>
                  <a:prstClr val="black"/>
                </a:solidFill>
                <a:latin typeface="Garamond"/>
                <a:ea typeface="Times New Roman"/>
                <a:cs typeface="FrankRuehl"/>
              </a:rPr>
              <a:t>על-אף </a:t>
            </a:r>
            <a:r>
              <a:rPr lang="he-IL" sz="3600" spc="50" dirty="0">
                <a:solidFill>
                  <a:prstClr val="black"/>
                </a:solidFill>
                <a:latin typeface="Garamond"/>
                <a:ea typeface="Times New Roman"/>
                <a:cs typeface="FrankRuehl"/>
              </a:rPr>
              <a:t>זאת, ומבלי להידרש למלוא נסיבות העניין שלפנינו, ראוי לציין כי בעילות אלו אכן ניתן למצוא מקום לתובענות </a:t>
            </a:r>
            <a:r>
              <a:rPr lang="he-IL" sz="3600" spc="50" dirty="0">
                <a:solidFill>
                  <a:prstClr val="black"/>
                </a:solidFill>
                <a:latin typeface="Times New Roman"/>
                <a:ea typeface="Times New Roman"/>
                <a:cs typeface="FrankRuehl"/>
              </a:rPr>
              <a:t>בעלות מאפיינים</a:t>
            </a:r>
            <a:r>
              <a:rPr lang="he-IL" sz="3600" dirty="0">
                <a:solidFill>
                  <a:prstClr val="black"/>
                </a:solidFill>
                <a:latin typeface="Century"/>
                <a:ea typeface="Times New Roman"/>
                <a:cs typeface="Miriam"/>
              </a:rPr>
              <a:t> דומים</a:t>
            </a:r>
            <a:r>
              <a:rPr lang="he-IL" sz="3600" spc="50" dirty="0">
                <a:solidFill>
                  <a:prstClr val="black"/>
                </a:solidFill>
                <a:latin typeface="Garamond"/>
                <a:ea typeface="Times New Roman"/>
                <a:cs typeface="FrankRuehl"/>
              </a:rPr>
              <a:t> (מבלי שיש בכך רמז כי המערער אכן יכול להביא את טענותיו בגדרה של חלופה אחרת של התוספת). למשל, פריט 10 מגדיר את עילות התביעה האפשריות בנושאי יחסי עבודה, ובין היתר, מאפשר גם תביעה ייצוגית של עמיתים נגד קופות גמל, קרנות פנסיה, "וכן כל תובענה לקצבה הנובעת מיחסי עובד ומעביד" (סעיף 24(3) ל</a:t>
            </a:r>
            <a:r>
              <a:rPr lang="he-IL" sz="3600" u="sng" spc="50" dirty="0">
                <a:solidFill>
                  <a:srgbClr val="0000FF"/>
                </a:solidFill>
                <a:latin typeface="Garamond"/>
                <a:ea typeface="Times New Roman"/>
                <a:cs typeface="FrankRuehl"/>
                <a:hlinkClick r:id="rId2"/>
              </a:rPr>
              <a:t>חוק בית הדין לעבודה</a:t>
            </a:r>
            <a:r>
              <a:rPr lang="he-IL" sz="3600" spc="50" dirty="0">
                <a:solidFill>
                  <a:prstClr val="black"/>
                </a:solidFill>
                <a:latin typeface="Garamond"/>
                <a:ea typeface="Times New Roman"/>
                <a:cs typeface="FrankRuehl"/>
              </a:rPr>
              <a:t>, תשכ"ט-1969, אליו מפנה פריט 10(1) לתוספת השנייה). כלומר, מבלי לקבוע מסמרות בדבר, נראה כי תביעה דומה לזו של המערער, אילו הוגשה על ידי עובד לשעבר, אפילו עובד מדינה, יכולה </a:t>
            </a:r>
            <a:r>
              <a:rPr lang="he-IL" sz="3600" spc="50" dirty="0" err="1">
                <a:solidFill>
                  <a:prstClr val="black"/>
                </a:solidFill>
                <a:latin typeface="Garamond"/>
                <a:ea typeface="Times New Roman"/>
                <a:cs typeface="FrankRuehl"/>
              </a:rPr>
              <a:t>היתה</a:t>
            </a:r>
            <a:r>
              <a:rPr lang="he-IL" sz="3600" spc="50" dirty="0">
                <a:solidFill>
                  <a:prstClr val="black"/>
                </a:solidFill>
                <a:latin typeface="Garamond"/>
                <a:ea typeface="Times New Roman"/>
                <a:cs typeface="FrankRuehl"/>
              </a:rPr>
              <a:t> להיות מעוגנת בפריט 10 (אילו עמד התובע בסייג המנוי בפריט קטן 10(3), ובשאר המחסומים המפורטים בחוק בדרך להגשת תובענה ייצוגית). </a:t>
            </a:r>
            <a:endParaRPr lang="en-US" sz="3600" spc="50" dirty="0">
              <a:solidFill>
                <a:prstClr val="black"/>
              </a:solidFill>
              <a:latin typeface="Garamond"/>
              <a:ea typeface="Times New Roman"/>
              <a:cs typeface="FrankRuehl"/>
            </a:endParaRPr>
          </a:p>
          <a:p>
            <a:endParaRPr lang="he-IL" dirty="0"/>
          </a:p>
        </p:txBody>
      </p:sp>
    </p:spTree>
    <p:extLst>
      <p:ext uri="{BB962C8B-B14F-4D97-AF65-F5344CB8AC3E}">
        <p14:creationId xmlns:p14="http://schemas.microsoft.com/office/powerpoint/2010/main" val="832228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Narkisim" pitchFamily="34" charset="-79"/>
                <a:cs typeface="Narkisim" pitchFamily="34" charset="-79"/>
              </a:rPr>
              <a:t>פרט 1</a:t>
            </a:r>
            <a:endParaRPr lang="he-IL" dirty="0">
              <a:latin typeface="Narkisim" pitchFamily="34" charset="-79"/>
              <a:cs typeface="Narkisim" pitchFamily="34" charset="-79"/>
            </a:endParaRPr>
          </a:p>
        </p:txBody>
      </p:sp>
      <p:sp>
        <p:nvSpPr>
          <p:cNvPr id="3" name="מציין מיקום תוכן 2"/>
          <p:cNvSpPr>
            <a:spLocks noGrp="1"/>
          </p:cNvSpPr>
          <p:nvPr>
            <p:ph idx="1"/>
          </p:nvPr>
        </p:nvSpPr>
        <p:spPr/>
        <p:txBody>
          <a:bodyPr>
            <a:normAutofit lnSpcReduction="10000"/>
          </a:bodyPr>
          <a:lstStyle/>
          <a:p>
            <a:pPr marL="0" indent="0" algn="ctr">
              <a:spcBef>
                <a:spcPts val="360"/>
              </a:spcBef>
              <a:buNone/>
              <a:tabLst>
                <a:tab pos="396240" algn="l"/>
                <a:tab pos="648335" algn="l"/>
                <a:tab pos="935990" algn="l"/>
                <a:tab pos="1224280" algn="l"/>
                <a:tab pos="1511935" algn="l"/>
                <a:tab pos="3974465" algn="r"/>
                <a:tab pos="252095" algn="l"/>
                <a:tab pos="504190" algn="l"/>
                <a:tab pos="756285" algn="l"/>
                <a:tab pos="1008380" algn="l"/>
              </a:tabLst>
            </a:pPr>
            <a:r>
              <a:rPr lang="he-IL" dirty="0">
                <a:latin typeface="Times New Roman"/>
                <a:ea typeface="Times New Roman"/>
                <a:cs typeface="FrankRuehl"/>
              </a:rPr>
              <a:t>	</a:t>
            </a:r>
            <a:r>
              <a:rPr lang="he-IL" sz="4400" dirty="0">
                <a:latin typeface="Times New Roman"/>
                <a:ea typeface="Times New Roman"/>
                <a:cs typeface="FrankRuehl"/>
              </a:rPr>
              <a:t>תביעה נגד עוסק, כהגדרתו בחוק הגנת הצרכן, </a:t>
            </a:r>
            <a:endParaRPr lang="he-IL" sz="4400" dirty="0" smtClean="0">
              <a:latin typeface="Times New Roman"/>
              <a:ea typeface="Times New Roman"/>
              <a:cs typeface="FrankRuehl"/>
            </a:endParaRPr>
          </a:p>
          <a:p>
            <a:pPr marL="0" indent="0" algn="ctr">
              <a:spcBef>
                <a:spcPts val="360"/>
              </a:spcBef>
              <a:buNone/>
              <a:tabLst>
                <a:tab pos="396240" algn="l"/>
                <a:tab pos="648335" algn="l"/>
                <a:tab pos="935990" algn="l"/>
                <a:tab pos="1224280" algn="l"/>
                <a:tab pos="1511935" algn="l"/>
                <a:tab pos="3974465" algn="r"/>
                <a:tab pos="252095" algn="l"/>
                <a:tab pos="504190" algn="l"/>
                <a:tab pos="756285" algn="l"/>
                <a:tab pos="1008380" algn="l"/>
              </a:tabLst>
            </a:pPr>
            <a:r>
              <a:rPr lang="he-IL" sz="4400" dirty="0" smtClean="0">
                <a:latin typeface="Times New Roman"/>
                <a:ea typeface="Times New Roman"/>
                <a:cs typeface="FrankRuehl"/>
              </a:rPr>
              <a:t>בקשר </a:t>
            </a:r>
            <a:r>
              <a:rPr lang="he-IL" sz="4400" dirty="0" err="1">
                <a:latin typeface="Times New Roman"/>
                <a:ea typeface="Times New Roman"/>
                <a:cs typeface="FrankRuehl"/>
              </a:rPr>
              <a:t>לענין</a:t>
            </a:r>
            <a:r>
              <a:rPr lang="he-IL" sz="4400" dirty="0">
                <a:latin typeface="Times New Roman"/>
                <a:ea typeface="Times New Roman"/>
                <a:cs typeface="FrankRuehl"/>
              </a:rPr>
              <a:t> שבינו לבין לקוח, </a:t>
            </a:r>
            <a:endParaRPr lang="he-IL" sz="4400" dirty="0" smtClean="0">
              <a:latin typeface="Times New Roman"/>
              <a:ea typeface="Times New Roman"/>
              <a:cs typeface="FrankRuehl"/>
            </a:endParaRPr>
          </a:p>
          <a:p>
            <a:pPr marL="0" indent="0" algn="ctr">
              <a:spcBef>
                <a:spcPts val="360"/>
              </a:spcBef>
              <a:buNone/>
              <a:tabLst>
                <a:tab pos="396240" algn="l"/>
                <a:tab pos="648335" algn="l"/>
                <a:tab pos="935990" algn="l"/>
                <a:tab pos="1224280" algn="l"/>
                <a:tab pos="1511935" algn="l"/>
                <a:tab pos="3974465" algn="r"/>
                <a:tab pos="252095" algn="l"/>
                <a:tab pos="504190" algn="l"/>
                <a:tab pos="756285" algn="l"/>
                <a:tab pos="1008380" algn="l"/>
              </a:tabLst>
            </a:pPr>
            <a:r>
              <a:rPr lang="he-IL" sz="4400" dirty="0" smtClean="0">
                <a:latin typeface="Times New Roman"/>
                <a:ea typeface="Times New Roman"/>
                <a:cs typeface="FrankRuehl"/>
              </a:rPr>
              <a:t>בין </a:t>
            </a:r>
            <a:r>
              <a:rPr lang="he-IL" sz="4400" dirty="0">
                <a:latin typeface="Times New Roman"/>
                <a:ea typeface="Times New Roman"/>
                <a:cs typeface="FrankRuehl"/>
              </a:rPr>
              <a:t>אם התקשרו בעסקה ובין אם לאו</a:t>
            </a:r>
            <a:r>
              <a:rPr lang="he-IL" sz="4400" dirty="0" smtClean="0">
                <a:latin typeface="Times New Roman"/>
                <a:ea typeface="Times New Roman"/>
                <a:cs typeface="FrankRuehl"/>
              </a:rPr>
              <a:t>.</a:t>
            </a:r>
          </a:p>
          <a:p>
            <a:pPr marL="0" indent="0">
              <a:buFont typeface="Arial" pitchFamily="34" charset="0"/>
              <a:buNone/>
              <a:tabLst>
                <a:tab pos="396240" algn="l"/>
                <a:tab pos="648335" algn="l"/>
                <a:tab pos="935990" algn="l"/>
                <a:tab pos="1224280" algn="l"/>
                <a:tab pos="1511935" algn="l"/>
                <a:tab pos="3974465" algn="r"/>
                <a:tab pos="252095" algn="l"/>
                <a:tab pos="504190" algn="l"/>
                <a:tab pos="756285" algn="l"/>
                <a:tab pos="1008380" algn="l"/>
              </a:tabLst>
            </a:pPr>
            <a:r>
              <a:rPr lang="he-IL" sz="1800" b="1" u="sng" dirty="0"/>
              <a:t>בעבר התביעה </a:t>
            </a:r>
            <a:r>
              <a:rPr lang="he-IL" sz="1800" b="1" u="sng" dirty="0" err="1"/>
              <a:t>היתה</a:t>
            </a:r>
            <a:r>
              <a:rPr lang="he-IL" sz="1800" b="1" u="sng" dirty="0"/>
              <a:t> רק על פי חוק הגנת הצרכן:</a:t>
            </a:r>
          </a:p>
          <a:p>
            <a:pPr marL="0" indent="0">
              <a:buFont typeface="Arial" pitchFamily="34" charset="0"/>
              <a:buNone/>
              <a:tabLst>
                <a:tab pos="396240" algn="l"/>
                <a:tab pos="648335" algn="l"/>
                <a:tab pos="935990" algn="l"/>
                <a:tab pos="1224280" algn="l"/>
                <a:tab pos="1511935" algn="l"/>
                <a:tab pos="3974465" algn="r"/>
                <a:tab pos="252095" algn="l"/>
                <a:tab pos="504190" algn="l"/>
                <a:tab pos="756285" algn="l"/>
                <a:tab pos="1008380" algn="l"/>
              </a:tabLst>
            </a:pPr>
            <a:r>
              <a:rPr lang="he-IL" sz="1800" dirty="0"/>
              <a:t>צרכן הוגדר בחוק כ: "</a:t>
            </a:r>
            <a:r>
              <a:rPr lang="he-IL" sz="1800" b="1" dirty="0"/>
              <a:t>מי שקונה נכס או מקבל שירות </a:t>
            </a:r>
            <a:r>
              <a:rPr lang="he-IL" sz="1800" b="1" dirty="0" err="1"/>
              <a:t>מעוסק</a:t>
            </a:r>
            <a:r>
              <a:rPr lang="he-IL" sz="1800" b="1" dirty="0"/>
              <a:t> במהלך עיסוקו לשימוש אישי, ביתי או משפחת</a:t>
            </a:r>
            <a:r>
              <a:rPr lang="he-IL" sz="1800" dirty="0"/>
              <a:t>י"</a:t>
            </a:r>
            <a:endParaRPr lang="en-US" sz="1800" dirty="0"/>
          </a:p>
          <a:p>
            <a:pPr marL="0" indent="0">
              <a:buFont typeface="Arial" pitchFamily="34" charset="0"/>
              <a:buNone/>
            </a:pPr>
            <a:r>
              <a:rPr lang="he-IL" sz="1800" b="1" u="sng" dirty="0"/>
              <a:t>חידושים תוספת בחוק תובענות ייצוגיות</a:t>
            </a:r>
            <a:r>
              <a:rPr lang="he-IL" sz="1800" dirty="0"/>
              <a:t>:</a:t>
            </a:r>
          </a:p>
          <a:p>
            <a:r>
              <a:rPr lang="he-IL" sz="1800" dirty="0" smtClean="0"/>
              <a:t>החוק הרחיב את מעגל התובעים וכלל בהם לקוח– ולא רק צרכן</a:t>
            </a:r>
          </a:p>
          <a:p>
            <a:r>
              <a:rPr lang="he-IL" sz="1800" u="sng" dirty="0" smtClean="0"/>
              <a:t>כל עילה</a:t>
            </a:r>
            <a:r>
              <a:rPr lang="he-IL" sz="1800" dirty="0" smtClean="0"/>
              <a:t> בין עוסק ללקוח ולא רק עילה מכוח חוק הגנת הצרכן [אילן גפני]</a:t>
            </a:r>
          </a:p>
          <a:p>
            <a:r>
              <a:rPr lang="he-IL" sz="1800" dirty="0" smtClean="0"/>
              <a:t>ניתן לתבוע גם על השלב הטרום חוזי.  וגם אם בסוף לא נערכה התקשורת בין הצדדים</a:t>
            </a:r>
          </a:p>
          <a:p>
            <a:r>
              <a:rPr lang="he-IL" sz="1800" dirty="0" smtClean="0"/>
              <a:t>ניתן לתבוע בעסקה שהתבצעה ללא תמורה</a:t>
            </a:r>
          </a:p>
          <a:p>
            <a:pPr marL="0" indent="0">
              <a:buNone/>
            </a:pPr>
            <a:endParaRPr lang="he-IL" sz="1800" dirty="0"/>
          </a:p>
        </p:txBody>
      </p:sp>
    </p:spTree>
    <p:extLst>
      <p:ext uri="{BB962C8B-B14F-4D97-AF65-F5344CB8AC3E}">
        <p14:creationId xmlns:p14="http://schemas.microsoft.com/office/powerpoint/2010/main" val="2913164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הגדרת "לקוח"</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normAutofit/>
          </a:bodyPr>
          <a:lstStyle/>
          <a:p>
            <a:pPr>
              <a:spcAft>
                <a:spcPts val="600"/>
              </a:spcAft>
              <a:buNone/>
            </a:pPr>
            <a:r>
              <a:rPr lang="he-IL" dirty="0" smtClean="0"/>
              <a:t>    בית המשפט בפסק הדין בעניין </a:t>
            </a:r>
            <a:r>
              <a:rPr lang="he-IL" b="1" dirty="0" smtClean="0"/>
              <a:t>דניאל פרחן :</a:t>
            </a:r>
          </a:p>
          <a:p>
            <a:pPr algn="just">
              <a:spcAft>
                <a:spcPts val="600"/>
              </a:spcAft>
              <a:buNone/>
            </a:pPr>
            <a:r>
              <a:rPr lang="he-IL" dirty="0" smtClean="0">
                <a:latin typeface="Guttman-Aharoni" pitchFamily="2" charset="-79"/>
                <a:cs typeface="Aharoni" pitchFamily="2" charset="-79"/>
              </a:rPr>
              <a:t>   "המונח "לקוח" איננו מוגדר בחוק הגנת הצרכן, ויש      לפרשו כפשוטו, כך שיחול על כל מי שרכש נכס או קיבל  שירות מ"עוסק" במהלך עיסוקו..." </a:t>
            </a:r>
            <a:endParaRPr lang="he-IL" b="1" dirty="0" smtClean="0"/>
          </a:p>
          <a:p>
            <a:pPr algn="just">
              <a:spcAft>
                <a:spcPts val="1200"/>
              </a:spcAft>
            </a:pPr>
            <a:r>
              <a:rPr lang="he-IL" dirty="0" smtClean="0"/>
              <a:t>מדובר בהגדרה פשוטה, אך שאלת "קבלת השירות מעוסק", איננה תמיד ברורה. </a:t>
            </a:r>
            <a:r>
              <a:rPr lang="he-IL" u="sng" dirty="0" smtClean="0"/>
              <a:t>אין הגדרות חתוכות לקשר הנדרש על מנת להקים הגדרת "לקוח".</a:t>
            </a:r>
          </a:p>
        </p:txBody>
      </p:sp>
    </p:spTree>
    <p:extLst>
      <p:ext uri="{BB962C8B-B14F-4D97-AF65-F5344CB8AC3E}">
        <p14:creationId xmlns:p14="http://schemas.microsoft.com/office/powerpoint/2010/main" val="3083143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dirty="0" smtClean="0">
                <a:latin typeface="Narkisim" panose="020E0502050101010101" pitchFamily="34" charset="-79"/>
                <a:cs typeface="Narkisim" panose="020E0502050101010101" pitchFamily="34" charset="-79"/>
              </a:rPr>
              <a:t>יחסי "עוסק – לקוח": פסיקה מצמצמת</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323528" y="1484784"/>
            <a:ext cx="8424936" cy="4968552"/>
          </a:xfrm>
        </p:spPr>
        <p:txBody>
          <a:bodyPr>
            <a:normAutofit fontScale="70000" lnSpcReduction="20000"/>
          </a:bodyPr>
          <a:lstStyle/>
          <a:p>
            <a:pPr algn="just">
              <a:spcAft>
                <a:spcPts val="600"/>
              </a:spcAft>
            </a:pPr>
            <a:r>
              <a:rPr lang="he-IL" u="sng" dirty="0" smtClean="0"/>
              <a:t>אוניברסיטה </a:t>
            </a:r>
            <a:r>
              <a:rPr lang="he-IL" dirty="0" smtClean="0"/>
              <a:t> (פס"ד סובול): גביית תשלומים מן הסטודנטים, תהיה אשר תהיה מהותם, היא חלק בלתי נפרד מפעילותה של האוניברסיטה כמוסד להשכלה גבוהה.</a:t>
            </a:r>
          </a:p>
          <a:p>
            <a:pPr algn="just">
              <a:spcAft>
                <a:spcPts val="600"/>
              </a:spcAft>
            </a:pPr>
            <a:r>
              <a:rPr lang="he-IL" u="sng" dirty="0" err="1" smtClean="0"/>
              <a:t>פרוייקט</a:t>
            </a:r>
            <a:r>
              <a:rPr lang="he-IL" u="sng" dirty="0" smtClean="0"/>
              <a:t> </a:t>
            </a:r>
            <a:r>
              <a:rPr lang="en-US" u="sng" dirty="0" smtClean="0"/>
              <a:t>BOT</a:t>
            </a:r>
            <a:r>
              <a:rPr lang="he-IL" u="sng" dirty="0" smtClean="0"/>
              <a:t> בשלב ההקמה</a:t>
            </a:r>
            <a:r>
              <a:rPr lang="he-IL" dirty="0" smtClean="0"/>
              <a:t> (פס"ד דאוס) : בשלב הקמת התשתית לא מתקיימים יחסי עוסק  לקוח.</a:t>
            </a:r>
          </a:p>
          <a:p>
            <a:pPr algn="just">
              <a:spcAft>
                <a:spcPts val="600"/>
              </a:spcAft>
            </a:pPr>
            <a:r>
              <a:rPr lang="he-IL" u="sng" dirty="0" smtClean="0"/>
              <a:t>גוגל ספרים ובעלי הזכויות בספרים</a:t>
            </a:r>
            <a:r>
              <a:rPr lang="he-IL" dirty="0" smtClean="0"/>
              <a:t> (פס"ד </a:t>
            </a:r>
            <a:r>
              <a:rPr lang="he-IL" dirty="0" err="1" smtClean="0"/>
              <a:t>בראונר</a:t>
            </a:r>
            <a:r>
              <a:rPr lang="he-IL" dirty="0" smtClean="0"/>
              <a:t>): בעל זכויות יוצרים שספרו מתפרסם בגוגל אינו רוכש נכס מגוגל ואינו מקבל ממנה שירות.</a:t>
            </a:r>
          </a:p>
          <a:p>
            <a:pPr algn="just">
              <a:spcAft>
                <a:spcPts val="600"/>
              </a:spcAft>
            </a:pPr>
            <a:r>
              <a:rPr lang="he-IL" u="sng" dirty="0" smtClean="0"/>
              <a:t>חברת ניהול ובעלי יחידות נופש במלון</a:t>
            </a:r>
            <a:r>
              <a:rPr lang="he-IL" dirty="0" smtClean="0"/>
              <a:t> (פס"ד יהושע </a:t>
            </a:r>
            <a:r>
              <a:rPr lang="he-IL" dirty="0" err="1" smtClean="0"/>
              <a:t>נוה</a:t>
            </a:r>
            <a:r>
              <a:rPr lang="he-IL" dirty="0" smtClean="0"/>
              <a:t>): שירותי ניהול ופיקוח לא יוצרים יחסי </a:t>
            </a:r>
            <a:r>
              <a:rPr lang="he-IL" dirty="0"/>
              <a:t>עוסק  לקוח.</a:t>
            </a:r>
            <a:endParaRPr lang="he-IL" dirty="0" smtClean="0"/>
          </a:p>
          <a:p>
            <a:pPr algn="just">
              <a:spcAft>
                <a:spcPts val="600"/>
              </a:spcAft>
            </a:pPr>
            <a:r>
              <a:rPr lang="he-IL" u="sng" dirty="0" smtClean="0"/>
              <a:t>עמותה המעניקה פעילויות העשרה והרחבת אופקים לעובדים-עמיתים</a:t>
            </a:r>
            <a:r>
              <a:rPr lang="he-IL" dirty="0" smtClean="0"/>
              <a:t> (פס"ד </a:t>
            </a:r>
            <a:r>
              <a:rPr lang="he-IL" dirty="0" err="1" smtClean="0"/>
              <a:t>דיקשטיין</a:t>
            </a:r>
            <a:r>
              <a:rPr lang="he-IL" dirty="0" smtClean="0"/>
              <a:t>): עמותה כזו אינה בגדר עוסק. מכלול הפעילות הינו ציבורי-חינוכי-תעסוקתי, אף אם יש פעולות עסקיות לא ניתן להפריד בין הפעולות.</a:t>
            </a:r>
          </a:p>
          <a:p>
            <a:pPr algn="just"/>
            <a:r>
              <a:rPr lang="he-IL" b="1" u="sng" dirty="0" smtClean="0"/>
              <a:t>שימוש מסחרי במוצר</a:t>
            </a:r>
            <a:r>
              <a:rPr lang="he-IL" b="1" dirty="0" smtClean="0"/>
              <a:t> </a:t>
            </a:r>
            <a:r>
              <a:rPr lang="he-IL" dirty="0" smtClean="0"/>
              <a:t>(פס"ד תמר פול-כהן): באם עיקר השימוש של הלקוח איננו "אישי ביתי או משפחתי", אלא לצורך עבודתו, הרי שלא ניתן לתבוע ע"פ חוק הגנת הצרכן.</a:t>
            </a:r>
          </a:p>
          <a:p>
            <a:pPr algn="just"/>
            <a:endParaRPr lang="he-IL" dirty="0" smtClean="0"/>
          </a:p>
        </p:txBody>
      </p:sp>
    </p:spTree>
    <p:extLst>
      <p:ext uri="{BB962C8B-B14F-4D97-AF65-F5344CB8AC3E}">
        <p14:creationId xmlns:p14="http://schemas.microsoft.com/office/powerpoint/2010/main" val="511478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z="4100" dirty="0">
                <a:latin typeface="Narkisim" panose="020E0502050101010101" pitchFamily="34" charset="-79"/>
                <a:cs typeface="Narkisim" panose="020E0502050101010101" pitchFamily="34" charset="-79"/>
              </a:rPr>
              <a:t>יחסי "עוסק – לקוח": פסיקה </a:t>
            </a:r>
            <a:r>
              <a:rPr lang="he-IL" sz="4100" dirty="0" smtClean="0">
                <a:latin typeface="Narkisim" panose="020E0502050101010101" pitchFamily="34" charset="-79"/>
                <a:cs typeface="Narkisim" panose="020E0502050101010101" pitchFamily="34" charset="-79"/>
              </a:rPr>
              <a:t>מרחיבה</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normAutofit fontScale="77500" lnSpcReduction="20000"/>
          </a:bodyPr>
          <a:lstStyle/>
          <a:p>
            <a:pPr lvl="0" algn="just">
              <a:spcAft>
                <a:spcPts val="600"/>
              </a:spcAft>
              <a:buClr>
                <a:srgbClr val="72A376"/>
              </a:buClr>
            </a:pPr>
            <a:r>
              <a:rPr lang="he-IL" sz="2200" u="sng" dirty="0"/>
              <a:t>קופת חולים</a:t>
            </a:r>
            <a:r>
              <a:rPr lang="he-IL" sz="2200" dirty="0"/>
              <a:t> (פס"ד </a:t>
            </a:r>
            <a:r>
              <a:rPr lang="he-IL" sz="2200" dirty="0" smtClean="0"/>
              <a:t>קורל</a:t>
            </a:r>
            <a:r>
              <a:rPr lang="he-IL" sz="2200" dirty="0"/>
              <a:t>): ניתן להכיר ביחסי קופות החולים ולקוחותיהם כיחסי </a:t>
            </a:r>
            <a:r>
              <a:rPr lang="he-IL" sz="2200" dirty="0" smtClean="0"/>
              <a:t>עוסק לקוח. </a:t>
            </a:r>
            <a:r>
              <a:rPr lang="he-IL" sz="2200" dirty="0"/>
              <a:t>ההלכה לא מוסכמת</a:t>
            </a:r>
            <a:r>
              <a:rPr lang="he-IL" sz="2200" dirty="0" smtClean="0"/>
              <a:t>.</a:t>
            </a:r>
            <a:endParaRPr lang="he-IL" sz="2200" u="sng" dirty="0" smtClean="0"/>
          </a:p>
          <a:p>
            <a:pPr lvl="0" algn="just">
              <a:spcAft>
                <a:spcPts val="600"/>
              </a:spcAft>
              <a:buClr>
                <a:srgbClr val="72A376"/>
              </a:buClr>
            </a:pPr>
            <a:r>
              <a:rPr lang="he-IL" sz="2200" u="sng" dirty="0" smtClean="0"/>
              <a:t>הזמנה </a:t>
            </a:r>
            <a:r>
              <a:rPr lang="he-IL" sz="2200" u="sng" dirty="0"/>
              <a:t>של חברה לרישום באתר </a:t>
            </a:r>
            <a:r>
              <a:rPr lang="he-IL" sz="2200" u="sng" dirty="0" smtClean="0"/>
              <a:t>אינטרנט</a:t>
            </a:r>
            <a:r>
              <a:rPr lang="he-IL" sz="2200" dirty="0" smtClean="0"/>
              <a:t> </a:t>
            </a:r>
            <a:r>
              <a:rPr lang="he-IL" sz="2200" dirty="0"/>
              <a:t>(פס"ד רוטשילד): יוצרת יחסי </a:t>
            </a:r>
            <a:r>
              <a:rPr lang="he-IL" sz="2200" dirty="0" smtClean="0"/>
              <a:t>עוסק לקוח </a:t>
            </a:r>
            <a:r>
              <a:rPr lang="he-IL" sz="2200" dirty="0"/>
              <a:t>אף ללא התקשרות בפועל</a:t>
            </a:r>
            <a:r>
              <a:rPr lang="he-IL" sz="2200" dirty="0" smtClean="0"/>
              <a:t>.</a:t>
            </a:r>
          </a:p>
          <a:p>
            <a:pPr lvl="0" algn="just">
              <a:spcAft>
                <a:spcPts val="600"/>
              </a:spcAft>
              <a:buClr>
                <a:srgbClr val="72A376"/>
              </a:buClr>
            </a:pPr>
            <a:r>
              <a:rPr lang="he-IL" sz="2200" u="sng" dirty="0" smtClean="0"/>
              <a:t>מערכת קשרים צרכנית עקיפה עושיה להקים קשר </a:t>
            </a:r>
            <a:r>
              <a:rPr lang="he-IL" sz="2200" u="sng" dirty="0" err="1" smtClean="0"/>
              <a:t>עו"ל</a:t>
            </a:r>
            <a:r>
              <a:rPr lang="he-IL" sz="2200" u="sng" dirty="0"/>
              <a:t> </a:t>
            </a:r>
            <a:r>
              <a:rPr lang="he-IL" sz="2200" dirty="0" smtClean="0"/>
              <a:t>(פס"ד </a:t>
            </a:r>
            <a:r>
              <a:rPr lang="he-IL" sz="2200" dirty="0" err="1" smtClean="0"/>
              <a:t>ציגלר</a:t>
            </a:r>
            <a:r>
              <a:rPr lang="he-IL" sz="2200" dirty="0" smtClean="0"/>
              <a:t>): עקרונית, אין מניעה מלהכיר בקשר עוסק לקוח בין </a:t>
            </a:r>
            <a:r>
              <a:rPr lang="he-IL" sz="2200" dirty="0"/>
              <a:t>לקוח של חברה פלונית לבין חברה המספקת שירותים לאותה חברה </a:t>
            </a:r>
            <a:r>
              <a:rPr lang="he-IL" sz="2200" dirty="0" smtClean="0"/>
              <a:t>פלונית.</a:t>
            </a:r>
            <a:endParaRPr lang="he-IL" sz="2200" dirty="0"/>
          </a:p>
          <a:p>
            <a:pPr lvl="0" algn="just">
              <a:buClr>
                <a:srgbClr val="72A376"/>
              </a:buClr>
            </a:pPr>
            <a:r>
              <a:rPr lang="he-IL" sz="2200" b="1" u="sng" dirty="0" smtClean="0"/>
              <a:t>הלכות </a:t>
            </a:r>
            <a:r>
              <a:rPr lang="he-IL" sz="2200" b="1" u="sng" dirty="0"/>
              <a:t>משיקות</a:t>
            </a:r>
            <a:r>
              <a:rPr lang="he-IL" sz="2200" dirty="0"/>
              <a:t>:</a:t>
            </a:r>
          </a:p>
          <a:p>
            <a:pPr lvl="0" algn="just">
              <a:buClr>
                <a:srgbClr val="72A376"/>
              </a:buClr>
              <a:buNone/>
            </a:pPr>
            <a:r>
              <a:rPr lang="he-IL" sz="2200" dirty="0"/>
              <a:t>              - </a:t>
            </a:r>
            <a:r>
              <a:rPr lang="he-IL" sz="2200" u="sng" dirty="0"/>
              <a:t>צד ג' כנגד המבטח </a:t>
            </a:r>
            <a:r>
              <a:rPr lang="he-IL" sz="2200" dirty="0"/>
              <a:t>(פס"ד </a:t>
            </a:r>
            <a:r>
              <a:rPr lang="he-IL" sz="2200" dirty="0" smtClean="0"/>
              <a:t>ליאור שפירא): </a:t>
            </a:r>
            <a:r>
              <a:rPr lang="he-IL" sz="2200" dirty="0"/>
              <a:t>אין צורך ביחסים ישירים, די בעילת תביעה </a:t>
            </a:r>
            <a:r>
              <a:rPr lang="he-IL" sz="2200" dirty="0" smtClean="0"/>
              <a:t>  </a:t>
            </a:r>
          </a:p>
          <a:p>
            <a:pPr lvl="0" algn="just">
              <a:buClr>
                <a:srgbClr val="72A376"/>
              </a:buClr>
              <a:buNone/>
            </a:pPr>
            <a:r>
              <a:rPr lang="he-IL" sz="2200" dirty="0"/>
              <a:t> </a:t>
            </a:r>
            <a:r>
              <a:rPr lang="he-IL" sz="2200" dirty="0" smtClean="0"/>
              <a:t>               ובקיומו </a:t>
            </a:r>
            <a:r>
              <a:rPr lang="he-IL" sz="2200" dirty="0"/>
              <a:t>של "עניין" בין  </a:t>
            </a:r>
            <a:r>
              <a:rPr lang="he-IL" sz="2200" dirty="0" smtClean="0"/>
              <a:t>העוסק </a:t>
            </a:r>
            <a:r>
              <a:rPr lang="he-IL" sz="2200" dirty="0"/>
              <a:t>ללקוח.</a:t>
            </a:r>
          </a:p>
          <a:p>
            <a:pPr lvl="0" algn="just">
              <a:buClr>
                <a:srgbClr val="72A376"/>
              </a:buClr>
              <a:buNone/>
            </a:pPr>
            <a:r>
              <a:rPr lang="he-IL" sz="2200" dirty="0"/>
              <a:t>              - </a:t>
            </a:r>
            <a:r>
              <a:rPr lang="he-IL" sz="2200" u="sng" dirty="0"/>
              <a:t>יחסי בנק וצדדים שלישיים</a:t>
            </a:r>
            <a:r>
              <a:rPr lang="he-IL" sz="2200" dirty="0"/>
              <a:t> (פס"ד ליאור שפירא, בעליון): יחסי בנק וצד ג' שאינו </a:t>
            </a:r>
            <a:r>
              <a:rPr lang="he-IL" sz="2200" dirty="0" smtClean="0"/>
              <a:t> </a:t>
            </a:r>
          </a:p>
          <a:p>
            <a:pPr algn="just">
              <a:buClr>
                <a:srgbClr val="72A376"/>
              </a:buClr>
              <a:buNone/>
            </a:pPr>
            <a:r>
              <a:rPr lang="he-IL" sz="2200" dirty="0"/>
              <a:t> </a:t>
            </a:r>
            <a:r>
              <a:rPr lang="he-IL" sz="2200" dirty="0" smtClean="0"/>
              <a:t>               לקוח </a:t>
            </a:r>
            <a:r>
              <a:rPr lang="he-IL" sz="2200" dirty="0"/>
              <a:t>ישיר שלו, מוכרים </a:t>
            </a:r>
            <a:r>
              <a:rPr lang="he-IL" sz="2200" dirty="0" smtClean="0"/>
              <a:t>כיחסי עוסק לקוח לצורך </a:t>
            </a:r>
            <a:r>
              <a:rPr lang="he-IL" sz="2200" dirty="0"/>
              <a:t>פרט </a:t>
            </a:r>
            <a:r>
              <a:rPr lang="he-IL" sz="2200" dirty="0" smtClean="0"/>
              <a:t>3, </a:t>
            </a:r>
            <a:r>
              <a:rPr lang="he-IL" sz="2200" dirty="0"/>
              <a:t>עקב כוחו </a:t>
            </a:r>
            <a:r>
              <a:rPr lang="he-IL" sz="2200" dirty="0" smtClean="0"/>
              <a:t>המונופוליסטי </a:t>
            </a:r>
            <a:r>
              <a:rPr lang="he-IL" sz="2200" dirty="0"/>
              <a:t>של </a:t>
            </a:r>
            <a:r>
              <a:rPr lang="he-IL" sz="2200" dirty="0" smtClean="0"/>
              <a:t> </a:t>
            </a:r>
          </a:p>
          <a:p>
            <a:pPr algn="just">
              <a:buClr>
                <a:srgbClr val="72A376"/>
              </a:buClr>
              <a:buNone/>
            </a:pPr>
            <a:r>
              <a:rPr lang="he-IL" sz="2200" dirty="0"/>
              <a:t> </a:t>
            </a:r>
            <a:r>
              <a:rPr lang="he-IL" sz="2200" dirty="0" smtClean="0"/>
              <a:t>               הבנק </a:t>
            </a:r>
            <a:r>
              <a:rPr lang="he-IL" sz="2200" dirty="0"/>
              <a:t>מול </a:t>
            </a:r>
            <a:r>
              <a:rPr lang="he-IL" sz="2200" dirty="0" smtClean="0"/>
              <a:t>הציבור (רובינשטיין). ניתן להכיר ביחסי עוסק לקוח אף אם היחסים לא  </a:t>
            </a:r>
          </a:p>
          <a:p>
            <a:pPr algn="just">
              <a:buClr>
                <a:srgbClr val="72A376"/>
              </a:buClr>
              <a:buNone/>
            </a:pPr>
            <a:r>
              <a:rPr lang="he-IL" sz="2200" dirty="0"/>
              <a:t> </a:t>
            </a:r>
            <a:r>
              <a:rPr lang="he-IL" sz="2200" dirty="0" smtClean="0"/>
              <a:t>               הושתתו על בסיס רצוני הדדי ו/או יחסים חוזיים ישירים/מגובשים (</a:t>
            </a:r>
            <a:r>
              <a:rPr lang="he-IL" sz="2200" dirty="0" err="1" smtClean="0"/>
              <a:t>פוגלמן</a:t>
            </a:r>
            <a:r>
              <a:rPr lang="he-IL" sz="2200" dirty="0" smtClean="0"/>
              <a:t>)</a:t>
            </a:r>
            <a:endParaRPr lang="he-IL" sz="2200" dirty="0"/>
          </a:p>
          <a:p>
            <a:pPr lvl="0" algn="just">
              <a:buClr>
                <a:srgbClr val="72A376"/>
              </a:buClr>
              <a:buNone/>
            </a:pPr>
            <a:endParaRPr lang="he-IL" sz="1800" dirty="0"/>
          </a:p>
          <a:p>
            <a:pPr lvl="0" algn="just">
              <a:buClr>
                <a:srgbClr val="72A376"/>
              </a:buClr>
              <a:buNone/>
            </a:pPr>
            <a:r>
              <a:rPr lang="he-IL" sz="1800" dirty="0"/>
              <a:t>                 </a:t>
            </a:r>
            <a:endParaRPr lang="he-IL" sz="1500" dirty="0"/>
          </a:p>
          <a:p>
            <a:pPr lvl="0" algn="just">
              <a:spcAft>
                <a:spcPts val="600"/>
              </a:spcAft>
              <a:buClr>
                <a:srgbClr val="72A376"/>
              </a:buClr>
            </a:pPr>
            <a:endParaRPr lang="he-IL" sz="1500" dirty="0"/>
          </a:p>
          <a:p>
            <a:endParaRPr lang="he-IL" dirty="0"/>
          </a:p>
        </p:txBody>
      </p:sp>
    </p:spTree>
    <p:extLst>
      <p:ext uri="{BB962C8B-B14F-4D97-AF65-F5344CB8AC3E}">
        <p14:creationId xmlns:p14="http://schemas.microsoft.com/office/powerpoint/2010/main" val="1279148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Narkisim" panose="020E0502050101010101" pitchFamily="34" charset="-79"/>
                <a:cs typeface="Narkisim" panose="020E0502050101010101" pitchFamily="34" charset="-79"/>
              </a:rPr>
              <a:t>פרט 1: הצעה למבחני זיקה אפשריים</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normAutofit/>
          </a:bodyPr>
          <a:lstStyle/>
          <a:p>
            <a:r>
              <a:rPr lang="he-IL" dirty="0" smtClean="0"/>
              <a:t>האם הגוף המוכר כ"עוסק" מעניק שירות לציבור?</a:t>
            </a:r>
          </a:p>
          <a:p>
            <a:r>
              <a:rPr lang="he-IL" dirty="0" smtClean="0"/>
              <a:t>האם ל"לקוח" עומדת אפשרות להימנע מהתקשרות עם אותו גוף? [</a:t>
            </a:r>
            <a:r>
              <a:rPr lang="he-IL" dirty="0" err="1" smtClean="0"/>
              <a:t>כח</a:t>
            </a:r>
            <a:r>
              <a:rPr lang="he-IL" dirty="0" smtClean="0"/>
              <a:t> מעין מונופוליסטי]</a:t>
            </a:r>
          </a:p>
          <a:p>
            <a:r>
              <a:rPr lang="he-IL" dirty="0" smtClean="0"/>
              <a:t>אף אם לא קיים כעת, האם קיים קשר לפוטנציאל עסקי עתידי בין הצדדים?</a:t>
            </a:r>
          </a:p>
          <a:p>
            <a:r>
              <a:rPr lang="he-IL" dirty="0" smtClean="0"/>
              <a:t>אף אם מדובר בגוף הממלא פונקציה שלטונית, האם ניתן להפריד בין הפעילויות השונות שלו?</a:t>
            </a:r>
          </a:p>
          <a:p>
            <a:pPr marL="0" indent="0">
              <a:buNone/>
            </a:pPr>
            <a:endParaRPr lang="he-IL" dirty="0" smtClean="0"/>
          </a:p>
        </p:txBody>
      </p:sp>
    </p:spTree>
    <p:extLst>
      <p:ext uri="{BB962C8B-B14F-4D97-AF65-F5344CB8AC3E}">
        <p14:creationId xmlns:p14="http://schemas.microsoft.com/office/powerpoint/2010/main" val="1657087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latin typeface="Narkisim" pitchFamily="34" charset="-79"/>
                <a:cs typeface="Narkisim" pitchFamily="34" charset="-79"/>
              </a:rPr>
              <a:t>פרט 1 דגשים</a:t>
            </a:r>
            <a:endParaRPr lang="he-IL" dirty="0"/>
          </a:p>
        </p:txBody>
      </p:sp>
      <p:sp>
        <p:nvSpPr>
          <p:cNvPr id="3" name="מציין מיקום תוכן 2"/>
          <p:cNvSpPr>
            <a:spLocks noGrp="1"/>
          </p:cNvSpPr>
          <p:nvPr>
            <p:ph idx="1"/>
          </p:nvPr>
        </p:nvSpPr>
        <p:spPr/>
        <p:txBody>
          <a:bodyPr>
            <a:normAutofit fontScale="92500" lnSpcReduction="10000"/>
          </a:bodyPr>
          <a:lstStyle/>
          <a:p>
            <a:r>
              <a:rPr lang="he-IL" dirty="0"/>
              <a:t>פס"ד אילן גפני </a:t>
            </a:r>
            <a:r>
              <a:rPr lang="he-IL" dirty="0" smtClean="0"/>
              <a:t>נ' אגודת </a:t>
            </a:r>
            <a:r>
              <a:rPr lang="he-IL" dirty="0"/>
              <a:t>בעלי מוניות</a:t>
            </a:r>
          </a:p>
          <a:p>
            <a:r>
              <a:rPr lang="he-IL" dirty="0"/>
              <a:t>עוסק </a:t>
            </a:r>
            <a:r>
              <a:rPr lang="he-IL" dirty="0" smtClean="0"/>
              <a:t>לקוח: </a:t>
            </a:r>
            <a:r>
              <a:rPr lang="he-IL" dirty="0"/>
              <a:t>פס"ד </a:t>
            </a:r>
            <a:r>
              <a:rPr lang="he-IL" dirty="0" smtClean="0"/>
              <a:t>ליאור שפירא </a:t>
            </a:r>
            <a:r>
              <a:rPr lang="he-IL" dirty="0"/>
              <a:t>ופס"ד דאוס</a:t>
            </a:r>
          </a:p>
          <a:p>
            <a:r>
              <a:rPr lang="he-IL" dirty="0"/>
              <a:t>פס"ד </a:t>
            </a:r>
            <a:r>
              <a:rPr lang="he-IL" dirty="0" err="1"/>
              <a:t>שטנדל</a:t>
            </a:r>
            <a:r>
              <a:rPr lang="he-IL" dirty="0"/>
              <a:t> </a:t>
            </a:r>
            <a:r>
              <a:rPr lang="he-IL" dirty="0" smtClean="0"/>
              <a:t>וברזני</a:t>
            </a:r>
            <a:endParaRPr lang="he-IL" dirty="0"/>
          </a:p>
          <a:p>
            <a:r>
              <a:rPr lang="he-IL" dirty="0" smtClean="0"/>
              <a:t>פס"ד אביב </a:t>
            </a:r>
            <a:r>
              <a:rPr lang="he-IL" dirty="0"/>
              <a:t>שירותים משפטיים </a:t>
            </a:r>
            <a:r>
              <a:rPr lang="he-IL" dirty="0" smtClean="0"/>
              <a:t>ופס"ד תנובה</a:t>
            </a:r>
            <a:endParaRPr lang="he-IL" dirty="0"/>
          </a:p>
          <a:p>
            <a:r>
              <a:rPr lang="he-IL" dirty="0"/>
              <a:t>פס"ד </a:t>
            </a:r>
            <a:r>
              <a:rPr lang="he-IL" dirty="0" err="1" smtClean="0"/>
              <a:t>גליזר</a:t>
            </a:r>
            <a:r>
              <a:rPr lang="he-IL" dirty="0" smtClean="0"/>
              <a:t> [עוסק – לקוח (</a:t>
            </a:r>
            <a:r>
              <a:rPr lang="he-IL" dirty="0" err="1" smtClean="0"/>
              <a:t>אמיתי</a:t>
            </a:r>
            <a:r>
              <a:rPr lang="he-IL" dirty="0" smtClean="0"/>
              <a:t>)]</a:t>
            </a:r>
          </a:p>
          <a:p>
            <a:r>
              <a:rPr lang="he-IL" dirty="0" smtClean="0"/>
              <a:t>פס"ד </a:t>
            </a:r>
            <a:r>
              <a:rPr lang="he-IL" dirty="0" err="1"/>
              <a:t>צ'רטוק</a:t>
            </a:r>
            <a:r>
              <a:rPr lang="he-IL" dirty="0"/>
              <a:t>: מקום </a:t>
            </a:r>
            <a:r>
              <a:rPr lang="he-IL" dirty="0" smtClean="0"/>
              <a:t>שהמדינה </a:t>
            </a:r>
            <a:r>
              <a:rPr lang="he-IL" dirty="0"/>
              <a:t>עסקה בפעילות שניתן לראותה כ"עסקית", או כ-"פרטית" במהותה ניתן יהיה לראות בה כעוסק </a:t>
            </a:r>
            <a:r>
              <a:rPr lang="he-IL" dirty="0" smtClean="0"/>
              <a:t>להגיש </a:t>
            </a:r>
            <a:r>
              <a:rPr lang="he-IL" dirty="0"/>
              <a:t>נגדה תביעה ייצוגית</a:t>
            </a:r>
            <a:r>
              <a:rPr lang="he-IL" dirty="0" smtClean="0"/>
              <a:t>. </a:t>
            </a:r>
          </a:p>
          <a:p>
            <a:pPr marL="0" indent="0">
              <a:buNone/>
            </a:pPr>
            <a:r>
              <a:rPr lang="he-IL" dirty="0"/>
              <a:t> </a:t>
            </a:r>
            <a:r>
              <a:rPr lang="he-IL" dirty="0" smtClean="0"/>
              <a:t>  וראו גם </a:t>
            </a:r>
            <a:r>
              <a:rPr lang="he-IL" sz="1900" b="1" dirty="0" err="1"/>
              <a:t>עעמ</a:t>
            </a:r>
            <a:r>
              <a:rPr lang="he-IL" sz="1900" b="1" dirty="0"/>
              <a:t> 7752/12 ‏ ‏ ישראל אסל נ' </a:t>
            </a:r>
            <a:r>
              <a:rPr lang="he-IL" sz="1900" b="1" dirty="0" err="1"/>
              <a:t>מינהל</a:t>
            </a:r>
            <a:r>
              <a:rPr lang="he-IL" sz="1900" b="1" dirty="0"/>
              <a:t> מקרקעי ישראל</a:t>
            </a:r>
            <a:endParaRPr lang="he-IL" sz="1900" dirty="0"/>
          </a:p>
          <a:p>
            <a:endParaRPr lang="he-IL" dirty="0"/>
          </a:p>
          <a:p>
            <a:endParaRPr lang="he-IL" dirty="0"/>
          </a:p>
        </p:txBody>
      </p:sp>
    </p:spTree>
    <p:extLst>
      <p:ext uri="{BB962C8B-B14F-4D97-AF65-F5344CB8AC3E}">
        <p14:creationId xmlns:p14="http://schemas.microsoft.com/office/powerpoint/2010/main" val="1051737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latin typeface="Narkisim" pitchFamily="34" charset="-79"/>
                <a:cs typeface="Narkisim" pitchFamily="34" charset="-79"/>
              </a:rPr>
              <a:t>פרט 11</a:t>
            </a:r>
            <a:endParaRPr lang="he-IL" dirty="0"/>
          </a:p>
        </p:txBody>
      </p:sp>
      <p:sp>
        <p:nvSpPr>
          <p:cNvPr id="3" name="מציין מיקום תוכן 2"/>
          <p:cNvSpPr>
            <a:spLocks noGrp="1"/>
          </p:cNvSpPr>
          <p:nvPr>
            <p:ph idx="1"/>
          </p:nvPr>
        </p:nvSpPr>
        <p:spPr/>
        <p:txBody>
          <a:bodyPr/>
          <a:lstStyle/>
          <a:p>
            <a:pPr marL="0" indent="0" algn="just">
              <a:buNone/>
            </a:pPr>
            <a:r>
              <a:rPr lang="he-IL" dirty="0"/>
              <a:t>"</a:t>
            </a:r>
            <a:r>
              <a:rPr lang="he-IL" dirty="0" smtClean="0"/>
              <a:t>תביעה </a:t>
            </a:r>
            <a:r>
              <a:rPr lang="he-IL" dirty="0"/>
              <a:t>נגד רשות להשבת סכומים שגבתה שלא כדין, כמס, אגרה או תשלום חובה אחר</a:t>
            </a:r>
            <a:r>
              <a:rPr lang="he-IL" dirty="0" smtClean="0"/>
              <a:t>."</a:t>
            </a:r>
            <a:endParaRPr lang="en-US" dirty="0"/>
          </a:p>
          <a:p>
            <a:endParaRPr lang="he-IL" dirty="0" smtClean="0"/>
          </a:p>
          <a:p>
            <a:r>
              <a:rPr lang="he-IL" dirty="0" smtClean="0"/>
              <a:t>השוואה </a:t>
            </a:r>
            <a:r>
              <a:rPr lang="he-IL" dirty="0"/>
              <a:t>ללשון החוק</a:t>
            </a:r>
          </a:p>
          <a:p>
            <a:r>
              <a:rPr lang="he-IL" dirty="0"/>
              <a:t>בג"ץ שני כהן</a:t>
            </a:r>
          </a:p>
          <a:p>
            <a:r>
              <a:rPr lang="he-IL" dirty="0"/>
              <a:t>הסדר שלילי או חיובי </a:t>
            </a:r>
          </a:p>
          <a:p>
            <a:r>
              <a:rPr lang="he-IL" dirty="0"/>
              <a:t>סעדים הצהרתיים?</a:t>
            </a:r>
          </a:p>
          <a:p>
            <a:endParaRPr lang="he-IL" dirty="0"/>
          </a:p>
        </p:txBody>
      </p:sp>
    </p:spTree>
    <p:extLst>
      <p:ext uri="{BB962C8B-B14F-4D97-AF65-F5344CB8AC3E}">
        <p14:creationId xmlns:p14="http://schemas.microsoft.com/office/powerpoint/2010/main" val="166747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404664"/>
            <a:ext cx="8229600" cy="1143000"/>
          </a:xfrm>
        </p:spPr>
        <p:txBody>
          <a:bodyPr>
            <a:normAutofit fontScale="90000"/>
          </a:bodyPr>
          <a:lstStyle/>
          <a:p>
            <a:r>
              <a:rPr lang="he-IL" dirty="0">
                <a:latin typeface="Narkisim" pitchFamily="34" charset="-79"/>
                <a:cs typeface="Narkisim" pitchFamily="34" charset="-79"/>
              </a:rPr>
              <a:t>התוספת </a:t>
            </a:r>
            <a:r>
              <a:rPr lang="he-IL" dirty="0" smtClean="0">
                <a:latin typeface="Narkisim" pitchFamily="34" charset="-79"/>
                <a:cs typeface="Narkisim" pitchFamily="34" charset="-79"/>
              </a:rPr>
              <a:t>השנייה</a:t>
            </a:r>
            <a:r>
              <a:rPr lang="he-IL" dirty="0">
                <a:latin typeface="Narkisim" pitchFamily="34" charset="-79"/>
                <a:cs typeface="Narkisim" pitchFamily="34" charset="-79"/>
              </a:rPr>
              <a:t/>
            </a:r>
            <a:br>
              <a:rPr lang="he-IL" dirty="0">
                <a:latin typeface="Narkisim" pitchFamily="34" charset="-79"/>
                <a:cs typeface="Narkisim" pitchFamily="34" charset="-79"/>
              </a:rPr>
            </a:br>
            <a:endParaRPr lang="he-IL" dirty="0"/>
          </a:p>
        </p:txBody>
      </p:sp>
      <p:sp>
        <p:nvSpPr>
          <p:cNvPr id="3" name="מציין מיקום תוכן 2"/>
          <p:cNvSpPr>
            <a:spLocks noGrp="1"/>
          </p:cNvSpPr>
          <p:nvPr>
            <p:ph idx="1"/>
          </p:nvPr>
        </p:nvSpPr>
        <p:spPr/>
        <p:txBody>
          <a:bodyPr/>
          <a:lstStyle/>
          <a:p>
            <a:pPr marL="0" indent="0" algn="just">
              <a:buNone/>
            </a:pPr>
            <a:r>
              <a:rPr lang="he-IL" dirty="0" smtClean="0"/>
              <a:t>ס' 3(א</a:t>
            </a:r>
            <a:r>
              <a:rPr lang="he-IL" dirty="0"/>
              <a:t>)	לא תוגש תובענה ייצוגית אלא </a:t>
            </a:r>
          </a:p>
          <a:p>
            <a:pPr marL="0" indent="0" algn="just">
              <a:buNone/>
            </a:pPr>
            <a:r>
              <a:rPr lang="he-IL" dirty="0" smtClean="0"/>
              <a:t>בתביעה </a:t>
            </a:r>
            <a:r>
              <a:rPr lang="he-IL" dirty="0"/>
              <a:t>כמפורט בתוספת </a:t>
            </a:r>
            <a:r>
              <a:rPr lang="he-IL" dirty="0" smtClean="0"/>
              <a:t>השנייה </a:t>
            </a:r>
          </a:p>
          <a:p>
            <a:pPr marL="0" indent="0" algn="just">
              <a:buNone/>
            </a:pPr>
            <a:r>
              <a:rPr lang="he-IL" dirty="0" smtClean="0"/>
              <a:t>או בעניין </a:t>
            </a:r>
            <a:r>
              <a:rPr lang="he-IL" dirty="0"/>
              <a:t>שנקבע בהוראת חוק מפורשת כי ניתן להגיש בו תובענה ייצוגית; </a:t>
            </a:r>
          </a:p>
          <a:p>
            <a:endParaRPr lang="he-IL" dirty="0"/>
          </a:p>
        </p:txBody>
      </p:sp>
    </p:spTree>
    <p:extLst>
      <p:ext uri="{BB962C8B-B14F-4D97-AF65-F5344CB8AC3E}">
        <p14:creationId xmlns:p14="http://schemas.microsoft.com/office/powerpoint/2010/main" val="3515960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332656"/>
            <a:ext cx="8229600" cy="562074"/>
          </a:xfrm>
        </p:spPr>
        <p:txBody>
          <a:bodyPr>
            <a:noAutofit/>
          </a:bodyPr>
          <a:lstStyle/>
          <a:p>
            <a:r>
              <a:rPr lang="he-IL" sz="5500" dirty="0" smtClean="0">
                <a:latin typeface="Narkisim" pitchFamily="34" charset="-79"/>
                <a:cs typeface="Narkisim" pitchFamily="34" charset="-79"/>
              </a:rPr>
              <a:t/>
            </a:r>
            <a:br>
              <a:rPr lang="he-IL" sz="5500" dirty="0" smtClean="0">
                <a:latin typeface="Narkisim" pitchFamily="34" charset="-79"/>
                <a:cs typeface="Narkisim" pitchFamily="34" charset="-79"/>
              </a:rPr>
            </a:br>
            <a:r>
              <a:rPr lang="he-IL" sz="5500" dirty="0" smtClean="0">
                <a:latin typeface="Narkisim" pitchFamily="34" charset="-79"/>
                <a:cs typeface="Narkisim" pitchFamily="34" charset="-79"/>
              </a:rPr>
              <a:t>סעיפי </a:t>
            </a:r>
            <a:r>
              <a:rPr lang="he-IL" sz="5500" dirty="0">
                <a:latin typeface="Narkisim" pitchFamily="34" charset="-79"/>
                <a:cs typeface="Narkisim" pitchFamily="34" charset="-79"/>
              </a:rPr>
              <a:t>החוק </a:t>
            </a:r>
            <a:r>
              <a:rPr lang="he-IL" sz="5500" dirty="0" smtClean="0">
                <a:latin typeface="Narkisim" pitchFamily="34" charset="-79"/>
                <a:cs typeface="Narkisim" pitchFamily="34" charset="-79"/>
              </a:rPr>
              <a:t>הרלוונטיים</a:t>
            </a:r>
            <a:r>
              <a:rPr lang="en-US" sz="5500" dirty="0">
                <a:latin typeface="Narkisim" pitchFamily="34" charset="-79"/>
                <a:cs typeface="Narkisim" pitchFamily="34" charset="-79"/>
              </a:rPr>
              <a:t/>
            </a:r>
            <a:br>
              <a:rPr lang="en-US" sz="5500" dirty="0">
                <a:latin typeface="Narkisim" pitchFamily="34" charset="-79"/>
                <a:cs typeface="Narkisim" pitchFamily="34" charset="-79"/>
              </a:rPr>
            </a:br>
            <a:endParaRPr lang="he-IL" sz="5500" dirty="0">
              <a:latin typeface="Narkisim" pitchFamily="34" charset="-79"/>
              <a:cs typeface="Narkisim" pitchFamily="34" charset="-79"/>
            </a:endParaRPr>
          </a:p>
        </p:txBody>
      </p:sp>
      <p:sp>
        <p:nvSpPr>
          <p:cNvPr id="3" name="מציין מיקום תוכן 2"/>
          <p:cNvSpPr>
            <a:spLocks noGrp="1"/>
          </p:cNvSpPr>
          <p:nvPr>
            <p:ph idx="1"/>
          </p:nvPr>
        </p:nvSpPr>
        <p:spPr>
          <a:xfrm>
            <a:off x="467544" y="1052736"/>
            <a:ext cx="8229600" cy="4785395"/>
          </a:xfrm>
        </p:spPr>
        <p:txBody>
          <a:bodyPr>
            <a:normAutofit fontScale="25000" lnSpcReduction="20000"/>
          </a:bodyPr>
          <a:lstStyle/>
          <a:p>
            <a:pPr algn="just"/>
            <a:r>
              <a:rPr lang="he-IL" sz="6200" b="1" dirty="0" smtClean="0"/>
              <a:t>סעיף </a:t>
            </a:r>
            <a:r>
              <a:rPr lang="he-IL" sz="6200" b="1" dirty="0"/>
              <a:t>3(א)- </a:t>
            </a:r>
            <a:r>
              <a:rPr lang="he-IL" sz="6200" dirty="0"/>
              <a:t>לא תוגש תובענה ייצוגית אלא בתביעה כמפורט בתוספת </a:t>
            </a:r>
            <a:r>
              <a:rPr lang="he-IL" sz="6200" dirty="0" err="1"/>
              <a:t>השניה</a:t>
            </a:r>
            <a:r>
              <a:rPr lang="he-IL" sz="6200" dirty="0"/>
              <a:t> או </a:t>
            </a:r>
            <a:r>
              <a:rPr lang="he-IL" sz="6200" dirty="0" err="1"/>
              <a:t>בענין</a:t>
            </a:r>
            <a:r>
              <a:rPr lang="he-IL" sz="6200" dirty="0"/>
              <a:t> שנקבע בהוראת חוק מפורשת כי ניתן להגיש בו תובענה ייצוגית; על אף האמור, לא תוגש נגד רשות תובענה ייצוגית לפיצויים בגין נזק שנגרם על ידי צד שלישי, שעילתה הפעלה או אי הפעלה של סמכויות פיקוח, הסדרה או אכיפה של הרשות ביחס לאותו צד שלישי; בסעיף קטן זה ובסעיפים 5(ב)(2), 9 ו-21 , "רשות" – כהגדרתה בסעיף 2 לחוק בתי משפט </a:t>
            </a:r>
            <a:r>
              <a:rPr lang="he-IL" sz="6200" dirty="0" err="1"/>
              <a:t>לענינים</a:t>
            </a:r>
            <a:r>
              <a:rPr lang="he-IL" sz="6200" dirty="0"/>
              <a:t> </a:t>
            </a:r>
            <a:r>
              <a:rPr lang="he-IL" sz="6200" dirty="0" err="1"/>
              <a:t>מינהליים</a:t>
            </a:r>
            <a:r>
              <a:rPr lang="he-IL" sz="6200" dirty="0" smtClean="0"/>
              <a:t>.</a:t>
            </a:r>
          </a:p>
          <a:p>
            <a:pPr marL="0" indent="0" algn="just">
              <a:buNone/>
            </a:pPr>
            <a:endParaRPr lang="en-US" dirty="0"/>
          </a:p>
          <a:p>
            <a:pPr algn="just"/>
            <a:r>
              <a:rPr lang="he-IL" sz="6200" b="1" dirty="0"/>
              <a:t>סעיף 2 לחוק בתי משפט לעניינים מנהליים- </a:t>
            </a:r>
            <a:r>
              <a:rPr lang="he-IL" sz="6200" dirty="0"/>
              <a:t>"רשות"- "רשות מרשויות המדינה, רשות מקומית, וכן גופים ואנשים אחרים הממלאים תפקידים ציבוריים על פי דין</a:t>
            </a:r>
            <a:r>
              <a:rPr lang="he-IL" sz="6200" dirty="0" smtClean="0"/>
              <a:t>".</a:t>
            </a:r>
          </a:p>
          <a:p>
            <a:pPr marL="0" indent="0" algn="just">
              <a:buNone/>
            </a:pPr>
            <a:endParaRPr lang="en-US" dirty="0"/>
          </a:p>
          <a:p>
            <a:pPr algn="just"/>
            <a:r>
              <a:rPr lang="he-IL" sz="6200" b="1" dirty="0"/>
              <a:t>סעיף 5(ב)(2)- </a:t>
            </a:r>
            <a:r>
              <a:rPr lang="he-IL" sz="6200" dirty="0"/>
              <a:t>בקשה לאישור נגד רשות בתביעה שעילתה החלטה של הרשות ושהסעד המבוקש בה הוא פיצויים או השבה, לרבות השבת סכומים שגבתה הרשות כמס, אגרה או תשלום חובה אחר, תוגש לבית משפט </a:t>
            </a:r>
            <a:r>
              <a:rPr lang="he-IL" sz="6200" dirty="0" err="1"/>
              <a:t>לענינים</a:t>
            </a:r>
            <a:r>
              <a:rPr lang="he-IL" sz="6200" dirty="0"/>
              <a:t> </a:t>
            </a:r>
            <a:r>
              <a:rPr lang="he-IL" sz="6200" dirty="0" err="1"/>
              <a:t>מינהליים</a:t>
            </a:r>
            <a:r>
              <a:rPr lang="he-IL" sz="6200" dirty="0"/>
              <a:t>; בסעיף קטן זה, "החלטה של רשות" – כהגדרתה בסעיף 2 לחוק בתי משפט </a:t>
            </a:r>
            <a:r>
              <a:rPr lang="he-IL" sz="6200" dirty="0" err="1"/>
              <a:t>לענינים</a:t>
            </a:r>
            <a:r>
              <a:rPr lang="he-IL" sz="6200" dirty="0"/>
              <a:t> </a:t>
            </a:r>
            <a:r>
              <a:rPr lang="he-IL" sz="6200" dirty="0" err="1"/>
              <a:t>מינהליים</a:t>
            </a:r>
            <a:r>
              <a:rPr lang="he-IL" sz="6200" dirty="0" smtClean="0"/>
              <a:t>.</a:t>
            </a:r>
          </a:p>
          <a:p>
            <a:pPr marL="0" indent="0" algn="just">
              <a:buNone/>
            </a:pPr>
            <a:endParaRPr lang="en-US" dirty="0"/>
          </a:p>
          <a:p>
            <a:pPr algn="just"/>
            <a:r>
              <a:rPr lang="he-IL" sz="6200" b="1" dirty="0"/>
              <a:t>סעיף 2 לחוק בתי משפט לעניינים מנהליים- </a:t>
            </a:r>
            <a:r>
              <a:rPr lang="he-IL" sz="6200" dirty="0"/>
              <a:t>"החלטה של רשות"- החלטה של רשות במילוי תפקיד ציבורי על פי דין, לרבות העדר החלטה וכן מעשה או מחדל</a:t>
            </a:r>
            <a:r>
              <a:rPr lang="he-IL" sz="6200" dirty="0" smtClean="0"/>
              <a:t>.</a:t>
            </a:r>
          </a:p>
          <a:p>
            <a:pPr marL="0" indent="0" algn="just">
              <a:buNone/>
            </a:pPr>
            <a:endParaRPr lang="en-US" dirty="0"/>
          </a:p>
          <a:p>
            <a:pPr algn="just"/>
            <a:r>
              <a:rPr lang="he-IL" sz="6200" b="1" dirty="0"/>
              <a:t>סעיף 8(ב)(1) לחוק- </a:t>
            </a:r>
            <a:r>
              <a:rPr lang="he-IL" sz="6200" dirty="0"/>
              <a:t>"הוגשה בקשה לאישור נגד המדינה, רשות מרשויותיה, רשות מקומית או תאגיד שהוקם על פי דין ושוכנע בית המשפט כי עצם ניהול ההליך כתובענה ייצוגית צפוי לגרום נזק חמור לציבור הנזקק לשירותיו של הנתבע או לציבור בכללותו לעומת התועלת הצפויה מניהולו בדרך זו לחברי הקבוצה ולציבור, ולא ניתן למנוע את הנזק בדרך של אישור בשינויים כאמור בסעיף 13, רשאי בית המשפט להתחשב בכך בבואו להחליט אם לאשר תובענה ייצוגית</a:t>
            </a:r>
            <a:r>
              <a:rPr lang="he-IL" sz="6200" dirty="0" smtClean="0"/>
              <a:t>".</a:t>
            </a:r>
          </a:p>
          <a:p>
            <a:pPr algn="just"/>
            <a:endParaRPr lang="en-US" dirty="0"/>
          </a:p>
          <a:p>
            <a:pPr algn="just"/>
            <a:r>
              <a:rPr lang="he-IL" sz="6200" b="1" dirty="0"/>
              <a:t>סעיף 29- </a:t>
            </a:r>
            <a:r>
              <a:rPr lang="he-IL" sz="6200" dirty="0"/>
              <a:t>"חוק זה יחול על המדינה".</a:t>
            </a:r>
            <a:endParaRPr lang="en-US" sz="6200" dirty="0"/>
          </a:p>
          <a:p>
            <a:endParaRPr lang="he-IL" dirty="0"/>
          </a:p>
        </p:txBody>
      </p:sp>
    </p:spTree>
    <p:extLst>
      <p:ext uri="{BB962C8B-B14F-4D97-AF65-F5344CB8AC3E}">
        <p14:creationId xmlns:p14="http://schemas.microsoft.com/office/powerpoint/2010/main" val="1632423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562074"/>
          </a:xfrm>
        </p:spPr>
        <p:txBody>
          <a:bodyPr>
            <a:noAutofit/>
          </a:bodyPr>
          <a:lstStyle/>
          <a:p>
            <a:r>
              <a:rPr lang="he-IL" sz="2200" b="1" dirty="0" err="1">
                <a:latin typeface="Narkisim" pitchFamily="34" charset="-79"/>
                <a:cs typeface="Narkisim" pitchFamily="34" charset="-79"/>
              </a:rPr>
              <a:t>תצ</a:t>
            </a:r>
            <a:r>
              <a:rPr lang="he-IL" sz="2200" b="1" dirty="0">
                <a:latin typeface="Narkisim" pitchFamily="34" charset="-79"/>
                <a:cs typeface="Narkisim" pitchFamily="34" charset="-79"/>
              </a:rPr>
              <a:t> (ת"א) </a:t>
            </a:r>
            <a:r>
              <a:rPr lang="he-IL" sz="2200" b="1" dirty="0" smtClean="0">
                <a:latin typeface="Narkisim" pitchFamily="34" charset="-79"/>
                <a:cs typeface="Narkisim" pitchFamily="34" charset="-79"/>
              </a:rPr>
              <a:t>24332-02-12 המוסד </a:t>
            </a:r>
            <a:r>
              <a:rPr lang="he-IL" sz="2200" b="1" dirty="0">
                <a:latin typeface="Narkisim" pitchFamily="34" charset="-79"/>
                <a:cs typeface="Narkisim" pitchFamily="34" charset="-79"/>
              </a:rPr>
              <a:t>לביטוח לאומי נ' ארגון נכי הפוליו בישראל</a:t>
            </a:r>
            <a:r>
              <a:rPr lang="en-US" sz="2200" b="1" dirty="0">
                <a:latin typeface="Narkisim" pitchFamily="34" charset="-79"/>
                <a:cs typeface="Narkisim" pitchFamily="34" charset="-79"/>
              </a:rPr>
              <a:t/>
            </a:r>
            <a:br>
              <a:rPr lang="en-US" sz="2200" b="1" dirty="0">
                <a:latin typeface="Narkisim" pitchFamily="34" charset="-79"/>
                <a:cs typeface="Narkisim" pitchFamily="34" charset="-79"/>
              </a:rPr>
            </a:br>
            <a:endParaRPr lang="he-IL" sz="2200" b="1" dirty="0">
              <a:latin typeface="Narkisim" pitchFamily="34" charset="-79"/>
              <a:cs typeface="Narkisim" pitchFamily="34" charset="-79"/>
            </a:endParaRPr>
          </a:p>
        </p:txBody>
      </p:sp>
      <p:sp>
        <p:nvSpPr>
          <p:cNvPr id="3" name="מציין מיקום תוכן 2"/>
          <p:cNvSpPr>
            <a:spLocks noGrp="1"/>
          </p:cNvSpPr>
          <p:nvPr>
            <p:ph idx="1"/>
          </p:nvPr>
        </p:nvSpPr>
        <p:spPr>
          <a:xfrm>
            <a:off x="467544" y="692696"/>
            <a:ext cx="8229600" cy="5145435"/>
          </a:xfrm>
        </p:spPr>
        <p:txBody>
          <a:bodyPr>
            <a:noAutofit/>
          </a:bodyPr>
          <a:lstStyle/>
          <a:p>
            <a:pPr marL="0" indent="0" algn="just">
              <a:buNone/>
            </a:pPr>
            <a:r>
              <a:rPr lang="he-IL" sz="1800" dirty="0" smtClean="0"/>
              <a:t>4. סע</a:t>
            </a:r>
            <a:r>
              <a:rPr lang="he-IL" sz="1800" dirty="0"/>
              <a:t>' 3(א) לחוק תובענות ייצוגיות קובע:</a:t>
            </a:r>
          </a:p>
          <a:p>
            <a:pPr marL="0" indent="0" algn="just">
              <a:buNone/>
            </a:pPr>
            <a:r>
              <a:rPr lang="he-IL" sz="1800" dirty="0"/>
              <a:t>"לא תוגש תובענה ייצוגית אלא בתביעה כמפורט בתוספת </a:t>
            </a:r>
            <a:r>
              <a:rPr lang="he-IL" sz="1800" dirty="0" err="1"/>
              <a:t>השניה</a:t>
            </a:r>
            <a:r>
              <a:rPr lang="he-IL" sz="1800" dirty="0"/>
              <a:t> או </a:t>
            </a:r>
            <a:r>
              <a:rPr lang="he-IL" sz="1800" dirty="0" err="1"/>
              <a:t>בענין</a:t>
            </a:r>
            <a:r>
              <a:rPr lang="he-IL" sz="1800" dirty="0"/>
              <a:t> שנקבע בהוראת חוק מפורשת כי ניתן להגיש בו תובענה ייצוגית". </a:t>
            </a:r>
          </a:p>
          <a:p>
            <a:pPr marL="0" indent="0" algn="just">
              <a:buNone/>
            </a:pPr>
            <a:r>
              <a:rPr lang="he-IL" sz="1800" dirty="0"/>
              <a:t>המשיבים אינם טוענים כי תביעתם נכנסת לגדר המפורט בתוספת השנייה, אלא נסמכים הם על הסיפא לסעיף הנ"ל, המאפשר הגשת תובענה ייצוגית "בעניין שנקבע בהוראת חוק מפורשת כי ניתן להגיש בו תובענה ייצוגית". לשיטת המשיבים, הוראת סע' 5(ב)(2) לחוק עונה על דרישות סיפא של סע' 3(א) הנ"ל בקבעו: 	</a:t>
            </a:r>
          </a:p>
          <a:p>
            <a:pPr marL="0" indent="0" algn="just">
              <a:buNone/>
            </a:pPr>
            <a:r>
              <a:rPr lang="he-IL" sz="1800" dirty="0"/>
              <a:t>"בקשה לאישור נגד רשות בתביעה שעילתה החלטה של הרשות ושהסעד המבוקש בה הוא פיצויים או השבה, לרבות השבת סכומים שגבתה הרשות כמס, אגרה או תשלום חובה אחר, תוגש לבית משפט </a:t>
            </a:r>
            <a:r>
              <a:rPr lang="he-IL" sz="1800" dirty="0" smtClean="0"/>
              <a:t>לעניינים מנהליים</a:t>
            </a:r>
            <a:r>
              <a:rPr lang="he-IL" sz="1800" dirty="0"/>
              <a:t>; בסעיף קטן זה, "החלטה של רשות" – כהגדרתה בסעיף 2 לחוק בתי </a:t>
            </a:r>
            <a:r>
              <a:rPr lang="he-IL" sz="1800"/>
              <a:t>משפט </a:t>
            </a:r>
            <a:r>
              <a:rPr lang="he-IL" sz="1800" smtClean="0"/>
              <a:t>לעניינים </a:t>
            </a:r>
            <a:r>
              <a:rPr lang="he-IL" sz="1800" dirty="0" smtClean="0"/>
              <a:t>מנהליים</a:t>
            </a:r>
            <a:r>
              <a:rPr lang="he-IL" sz="1800" dirty="0"/>
              <a:t>." </a:t>
            </a:r>
          </a:p>
          <a:p>
            <a:pPr marL="0" indent="0" algn="just">
              <a:buNone/>
            </a:pPr>
            <a:r>
              <a:rPr lang="he-IL" sz="1800" dirty="0" smtClean="0"/>
              <a:t>אין </a:t>
            </a:r>
            <a:r>
              <a:rPr lang="he-IL" sz="1800" dirty="0"/>
              <a:t>לקבל טענה זו. בעוד שעמידה בתנאי סע' 3(א) פותחת את הדלת להגשת תובענות ייצוגיות </a:t>
            </a:r>
            <a:r>
              <a:rPr lang="he-IL" sz="1800" dirty="0" err="1"/>
              <a:t>ככזו</a:t>
            </a:r>
            <a:r>
              <a:rPr lang="he-IL" sz="1800" dirty="0"/>
              <a:t> למספר עניינים ונתבעים מצומצם כאמור בתוספת השנייה, עניינו של סע' 5(ב) לחוק הוא קביעת סמכות עניינית ומקומית של הערכאה אשר תדון בתובענה היה ותעמוד בתנאי סע' 3(א) לחוק. משמע – סע' 5(ב)(2) אינו מהווה " ענין שנקבע בהוראת חוק מפורשת כי ניתן להגיש בו תובענה ייצוגית" כאמור בסיפא של סע' 3(א) לעיל. הוא הדין </a:t>
            </a:r>
            <a:r>
              <a:rPr lang="he-IL" sz="1800" dirty="0" err="1"/>
              <a:t>בסע</a:t>
            </a:r>
            <a:r>
              <a:rPr lang="he-IL" sz="1800" dirty="0"/>
              <a:t>' 5 לחוק בתי משפט לעניינים מנהליים, </a:t>
            </a:r>
            <a:r>
              <a:rPr lang="he-IL" sz="1800" dirty="0" smtClean="0"/>
              <a:t>2000</a:t>
            </a:r>
            <a:r>
              <a:rPr lang="he-IL" sz="1800" dirty="0"/>
              <a:t>, הקובע (בתוספת </a:t>
            </a:r>
            <a:r>
              <a:rPr lang="he-IL" sz="1800" dirty="0" smtClean="0"/>
              <a:t>ה3) </a:t>
            </a:r>
            <a:r>
              <a:rPr lang="he-IL" sz="1800" dirty="0"/>
              <a:t>את סמכותו העניינית של בית משפט לעניינים מנהליים לדון בתובענות ייצוגיות כאמור </a:t>
            </a:r>
            <a:r>
              <a:rPr lang="he-IL" sz="1800" dirty="0" err="1"/>
              <a:t>בסע</a:t>
            </a:r>
            <a:r>
              <a:rPr lang="he-IL" sz="1800" dirty="0"/>
              <a:t>' 5(ב)(2) לחוק תובענות ייצוגיות. </a:t>
            </a:r>
          </a:p>
        </p:txBody>
      </p:sp>
    </p:spTree>
    <p:extLst>
      <p:ext uri="{BB962C8B-B14F-4D97-AF65-F5344CB8AC3E}">
        <p14:creationId xmlns:p14="http://schemas.microsoft.com/office/powerpoint/2010/main" val="1141854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539552" y="260648"/>
            <a:ext cx="8229600" cy="4525963"/>
          </a:xfrm>
        </p:spPr>
        <p:txBody>
          <a:bodyPr>
            <a:noAutofit/>
          </a:bodyPr>
          <a:lstStyle/>
          <a:p>
            <a:pPr marL="0" indent="0">
              <a:buNone/>
            </a:pPr>
            <a:endParaRPr lang="he-IL" sz="2300" dirty="0"/>
          </a:p>
          <a:p>
            <a:pPr marL="0" indent="0" algn="just">
              <a:buNone/>
            </a:pPr>
            <a:r>
              <a:rPr lang="he-IL" sz="2150" dirty="0"/>
              <a:t>5</a:t>
            </a:r>
            <a:r>
              <a:rPr lang="he-IL" sz="2150" dirty="0" smtClean="0"/>
              <a:t>. לטענת </a:t>
            </a:r>
            <a:r>
              <a:rPr lang="he-IL" sz="2150" dirty="0"/>
              <a:t>המשיבים, הגבלת הנושאים והנתבעים כאמור בתוספת השנייה לחוק תובענות ייצוגיות, תרוקן מתוכן את הוראת סע' 5(ב)(2) לחוק הנ"ל הואיל ולעולם לא ניתן יהא לתבוע פיצוי נגד רשות שכן התוספת השנייה מגבילה את העניינים והעילות בגינם ניתן להגיש תובענה ייצוגית נגד רשות לפריט 11 בתוספת השנייה בלבד: "תביעה נגד רשות להשבת סכומים שגבתה שלא כדין, כמס, אגרה או תשלום חובה אחר". טענה זו שגויה -  התוספת השנייה אינה מגבילה תביעה ייצוגית נגד רשות  אך ורק לתביעת השבה כאמור בפריט 11, אלא מאפשרת זאת כתביעה ייצוגית, בנוסף לתביעות ייצוגיות אחרות נגד רשות, ובלבד שנכנסות הן לגדרי אחד מהפריטים המנויים בתוספת השנייה. כך למשל, נדחתה בקשה לסילוק על הסף של בקשה לאישור תביעה ייצוגית לפיצוים נגד רשות (עיריית נשר), הנכנסת לגדרי פריט 1 בתוספת השנייה, בהיות הרשות – עיריית נשר -  "עוסק" כהגדרתו בחוק הגנת הצרכן ולאחר שלא עמדה בהתחייבותה לספק שרות טלפוני חינם (</a:t>
            </a:r>
            <a:r>
              <a:rPr lang="he-IL" sz="2150" dirty="0" err="1"/>
              <a:t>תמ</a:t>
            </a:r>
            <a:r>
              <a:rPr lang="he-IL" sz="2150" dirty="0"/>
              <a:t> (חי') 1230-02-12 כהן נ. עיריית נשר); באותו אופן ניתן להגיש תובענה ייצוגית נגד רשות לפיצוי או השבה כאמור </a:t>
            </a:r>
            <a:r>
              <a:rPr lang="he-IL" sz="2150" dirty="0" smtClean="0"/>
              <a:t>בסעיף </a:t>
            </a:r>
            <a:r>
              <a:rPr lang="he-IL" sz="2150" dirty="0"/>
              <a:t>5(ב)(2) לחוק ככול שהיא עולה בקנה אחד עם כל אחד מהפריטים המנויים בתוספת השנייה.</a:t>
            </a:r>
          </a:p>
          <a:p>
            <a:endParaRPr lang="he-IL" sz="2300" dirty="0"/>
          </a:p>
          <a:p>
            <a:endParaRPr lang="he-IL" sz="2300" dirty="0"/>
          </a:p>
        </p:txBody>
      </p:sp>
    </p:spTree>
    <p:extLst>
      <p:ext uri="{BB962C8B-B14F-4D97-AF65-F5344CB8AC3E}">
        <p14:creationId xmlns:p14="http://schemas.microsoft.com/office/powerpoint/2010/main" val="1017394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2500" b="1" dirty="0">
                <a:latin typeface="Narkisim" pitchFamily="34" charset="-79"/>
                <a:cs typeface="Narkisim" pitchFamily="34" charset="-79"/>
              </a:rPr>
              <a:t>עא 4345/10 </a:t>
            </a:r>
            <a:r>
              <a:rPr lang="he-IL" sz="2500" b="1" dirty="0" smtClean="0">
                <a:latin typeface="Narkisim" pitchFamily="34" charset="-79"/>
                <a:cs typeface="Narkisim" pitchFamily="34" charset="-79"/>
              </a:rPr>
              <a:t>‏איתמר </a:t>
            </a:r>
            <a:r>
              <a:rPr lang="he-IL" sz="2500" b="1" dirty="0">
                <a:latin typeface="Narkisim" pitchFamily="34" charset="-79"/>
                <a:cs typeface="Narkisim" pitchFamily="34" charset="-79"/>
              </a:rPr>
              <a:t>מחלב - רואה חשבון - חברה בפירוק מרצון נ' מדינת ישראל - רשות המיסים בישראל‏</a:t>
            </a:r>
            <a:r>
              <a:rPr lang="he-IL" sz="2500" dirty="0">
                <a:latin typeface="Narkisim" pitchFamily="34" charset="-79"/>
                <a:cs typeface="Narkisim" pitchFamily="34" charset="-79"/>
              </a:rPr>
              <a:t/>
            </a:r>
            <a:br>
              <a:rPr lang="he-IL" sz="2500" dirty="0">
                <a:latin typeface="Narkisim" pitchFamily="34" charset="-79"/>
                <a:cs typeface="Narkisim" pitchFamily="34" charset="-79"/>
              </a:rPr>
            </a:br>
            <a:endParaRPr lang="he-IL" sz="2500" dirty="0">
              <a:latin typeface="Narkisim" pitchFamily="34" charset="-79"/>
              <a:cs typeface="Narkisim" pitchFamily="34" charset="-79"/>
            </a:endParaRPr>
          </a:p>
        </p:txBody>
      </p:sp>
      <p:sp>
        <p:nvSpPr>
          <p:cNvPr id="3" name="מציין מיקום תוכן 2"/>
          <p:cNvSpPr>
            <a:spLocks noGrp="1"/>
          </p:cNvSpPr>
          <p:nvPr>
            <p:ph idx="1"/>
          </p:nvPr>
        </p:nvSpPr>
        <p:spPr>
          <a:xfrm>
            <a:off x="467544" y="1268760"/>
            <a:ext cx="8229600" cy="4525963"/>
          </a:xfrm>
        </p:spPr>
        <p:txBody>
          <a:bodyPr>
            <a:noAutofit/>
          </a:bodyPr>
          <a:lstStyle/>
          <a:p>
            <a:pPr marL="0" indent="0" algn="just" hangingPunct="0">
              <a:buNone/>
            </a:pPr>
            <a:r>
              <a:rPr lang="he-IL" sz="2600" dirty="0" smtClean="0"/>
              <a:t>8. סעיף </a:t>
            </a:r>
            <a:r>
              <a:rPr lang="he-IL" sz="2600" dirty="0"/>
              <a:t>3(א) ל</a:t>
            </a:r>
            <a:r>
              <a:rPr lang="he-IL" sz="2600" dirty="0">
                <a:hlinkClick r:id="rId2"/>
              </a:rPr>
              <a:t>חוק תובענות </a:t>
            </a:r>
            <a:r>
              <a:rPr lang="he-IL" sz="2600" dirty="0" smtClean="0">
                <a:hlinkClick r:id="rId2"/>
              </a:rPr>
              <a:t>ייצוגיות</a:t>
            </a:r>
            <a:r>
              <a:rPr lang="he-IL" sz="2600" dirty="0" smtClean="0"/>
              <a:t> קובע </a:t>
            </a:r>
            <a:r>
              <a:rPr lang="he-IL" sz="2600" dirty="0"/>
              <a:t>כי</a:t>
            </a:r>
            <a:r>
              <a:rPr lang="he-IL" sz="2600" dirty="0" smtClean="0"/>
              <a:t>: "</a:t>
            </a:r>
            <a:r>
              <a:rPr lang="he-IL" sz="2600" dirty="0"/>
              <a:t>לא תוגש תובענה ייצוגית אלא בתביעה כמפורט בתוספת </a:t>
            </a:r>
            <a:r>
              <a:rPr lang="he-IL" sz="2600" dirty="0" err="1"/>
              <a:t>השניה</a:t>
            </a:r>
            <a:r>
              <a:rPr lang="he-IL" sz="2600" dirty="0"/>
              <a:t> או </a:t>
            </a:r>
            <a:r>
              <a:rPr lang="he-IL" sz="2600" dirty="0" err="1"/>
              <a:t>בענין</a:t>
            </a:r>
            <a:r>
              <a:rPr lang="he-IL" sz="2600" dirty="0"/>
              <a:t> שנקבע בהוראת חוק מפורשת כי ניתן להגיש בו תובענה ייצוגית; </a:t>
            </a:r>
            <a:r>
              <a:rPr lang="he-IL" sz="2600" dirty="0" smtClean="0"/>
              <a:t>...". כפי </a:t>
            </a:r>
            <a:r>
              <a:rPr lang="he-IL" sz="2600" dirty="0"/>
              <a:t>שנזכר בסעיף, המחוקק הגביל את העילות בגינן ניתן להגיש בקשה לאישור תובענה ייצוגית והגדיר ב</a:t>
            </a:r>
            <a:r>
              <a:rPr lang="he-IL" sz="2600" dirty="0">
                <a:hlinkClick r:id="rId2"/>
              </a:rPr>
              <a:t>חוק תובענות </a:t>
            </a:r>
            <a:r>
              <a:rPr lang="he-IL" sz="2600" dirty="0" smtClean="0">
                <a:hlinkClick r:id="rId2"/>
              </a:rPr>
              <a:t>ייצוגיות</a:t>
            </a:r>
            <a:r>
              <a:rPr lang="he-IL" sz="2600" dirty="0" smtClean="0"/>
              <a:t> מהן </a:t>
            </a:r>
            <a:r>
              <a:rPr lang="he-IL" sz="2600" dirty="0"/>
              <a:t>העילות המאפשרות שימוש בחוק זה, בתוספת השנייה לחוק. הרשימה המופיעה בתוספת השנייה היא סגורה ולא ניתן להגיש תובענה ייצוגית בעילה שאינה נכללת בה (ראו אלון </a:t>
            </a:r>
            <a:r>
              <a:rPr lang="he-IL" sz="2600" dirty="0" err="1" smtClean="0">
                <a:hlinkClick r:id="rId3"/>
              </a:rPr>
              <a:t>קלמנט</a:t>
            </a:r>
            <a:r>
              <a:rPr lang="he-IL" sz="2600" dirty="0" smtClean="0">
                <a:hlinkClick r:id="rId3"/>
              </a:rPr>
              <a:t> "</a:t>
            </a:r>
            <a:r>
              <a:rPr lang="he-IL" sz="2600" dirty="0">
                <a:hlinkClick r:id="rId3"/>
              </a:rPr>
              <a:t>קווים מנחים לפרשנות חוק </a:t>
            </a:r>
            <a:r>
              <a:rPr lang="he-IL" sz="2600" dirty="0"/>
              <a:t>התובענות הייצוגיות" התשס"ו-2006 הפרקליט מט131 (2006)). </a:t>
            </a:r>
            <a:r>
              <a:rPr lang="he-IL" sz="2600" dirty="0" smtClean="0"/>
              <a:t>האם </a:t>
            </a:r>
            <a:r>
              <a:rPr lang="he-IL" sz="2600" dirty="0"/>
              <a:t>ביססו המערערות בבקשתן עילה אשר נכללת בתוספת השנייה לחוק? זו השאלה העומדת לפתחנו</a:t>
            </a:r>
            <a:r>
              <a:rPr lang="he-IL" sz="2600" dirty="0" smtClean="0"/>
              <a:t>.</a:t>
            </a:r>
            <a:endParaRPr lang="en-US" sz="2600" dirty="0"/>
          </a:p>
        </p:txBody>
      </p:sp>
    </p:spTree>
    <p:extLst>
      <p:ext uri="{BB962C8B-B14F-4D97-AF65-F5344CB8AC3E}">
        <p14:creationId xmlns:p14="http://schemas.microsoft.com/office/powerpoint/2010/main" val="3059478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692696"/>
            <a:ext cx="8229600" cy="5433467"/>
          </a:xfrm>
        </p:spPr>
        <p:txBody>
          <a:bodyPr>
            <a:normAutofit fontScale="47500" lnSpcReduction="20000"/>
          </a:bodyPr>
          <a:lstStyle/>
          <a:p>
            <a:pPr marL="0" indent="0" algn="just" hangingPunct="0">
              <a:buNone/>
            </a:pPr>
            <a:endParaRPr lang="en-US" sz="4700" dirty="0"/>
          </a:p>
          <a:p>
            <a:pPr marL="0" indent="0" algn="just" hangingPunct="0">
              <a:buNone/>
            </a:pPr>
            <a:r>
              <a:rPr lang="he-IL" sz="4700" dirty="0"/>
              <a:t>9. המערערות מלאות טענות כרימון והעלו בסיכומיהן עילות תביעה רבות מתחומי המשפט הפרטי, המנהלי והחוקתי. כפי שקבע בית המשפט המחוזי, עילת התביעה המרכזית לה טוענות המערערות היא עילת ההטעיה. לטעמי, עילה זו אינה מקימה למערערות עילת תביעה כנדרש בתוספת השנייה ל</a:t>
            </a:r>
            <a:r>
              <a:rPr lang="he-IL" sz="4700" u="sng" dirty="0">
                <a:hlinkClick r:id="rId2"/>
              </a:rPr>
              <a:t>חוק תובענות ייצוגיות</a:t>
            </a:r>
            <a:r>
              <a:rPr lang="he-IL" sz="4700" dirty="0" smtClean="0"/>
              <a:t>, וזאת </a:t>
            </a:r>
            <a:r>
              <a:rPr lang="he-IL" sz="4700" dirty="0"/>
              <a:t>מהטעמים שיפורטו להלן. </a:t>
            </a:r>
            <a:endParaRPr lang="en-US" sz="4700" dirty="0"/>
          </a:p>
          <a:p>
            <a:pPr marL="0" indent="0" algn="just" hangingPunct="0">
              <a:buNone/>
            </a:pPr>
            <a:r>
              <a:rPr lang="he-IL" sz="4700" dirty="0"/>
              <a:t>10. לפי סעיף 11 לתוספת השנייה לחוק, ניתן להגיש בקשה לאישור תובענה ייצוגית בעניין: </a:t>
            </a:r>
            <a:endParaRPr lang="en-US" sz="4700" dirty="0"/>
          </a:p>
          <a:p>
            <a:pPr marL="0" indent="0" algn="just" hangingPunct="0">
              <a:buNone/>
            </a:pPr>
            <a:r>
              <a:rPr lang="he-IL" sz="4700" dirty="0"/>
              <a:t>"תביעה נגד רשות להשבת סכומים שגבתה שלא כדין, כמס, אגרה או תשלום חובה אחר" [ההדגשה אינה במקור - ס"ג']. עסקינן בשתי דרישות מצטברות שצריכות להתקיים כדי להיכנס תחת כנפו של סעיף 11 לתוספת לחוק– הדרישה לקיום גבייה על ידי הרשות והדרישה כי גבייה זו תעשה שלא כדין. באשר לגבייה, הצדדים חלוקים בשאלה האם בוצעה גביית קנס פיגורים על ידי המשיבה ב-24החודשים שקדמו למועד הגשת התובענה, כדרישת סעיף 21 לחוק. לטעמי אין צורך בהכרעה בעניין זה שכן בין אם מולאה דרישת הגבייה ובין אם לאו, גביית קנסות הפיגורים על ידי רשות המיסים בוצעה כדין, ועל כן אין מתמלאת דרישתו השנייה של סעיף 11. </a:t>
            </a:r>
            <a:endParaRPr lang="en-US" sz="4700" dirty="0"/>
          </a:p>
          <a:p>
            <a:endParaRPr lang="he-IL" dirty="0"/>
          </a:p>
        </p:txBody>
      </p:sp>
    </p:spTree>
    <p:extLst>
      <p:ext uri="{BB962C8B-B14F-4D97-AF65-F5344CB8AC3E}">
        <p14:creationId xmlns:p14="http://schemas.microsoft.com/office/powerpoint/2010/main" val="442749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Narkisim" pitchFamily="34" charset="-79"/>
                <a:cs typeface="Narkisim" pitchFamily="34" charset="-79"/>
              </a:rPr>
              <a:t>בג"ץ שני כהן</a:t>
            </a:r>
            <a:endParaRPr lang="he-IL" dirty="0">
              <a:latin typeface="Narkisim" pitchFamily="34" charset="-79"/>
              <a:cs typeface="Narkisim" pitchFamily="34" charset="-79"/>
            </a:endParaRPr>
          </a:p>
        </p:txBody>
      </p:sp>
      <p:sp>
        <p:nvSpPr>
          <p:cNvPr id="3" name="מציין מיקום תוכן 2"/>
          <p:cNvSpPr>
            <a:spLocks noGrp="1"/>
          </p:cNvSpPr>
          <p:nvPr>
            <p:ph idx="1"/>
          </p:nvPr>
        </p:nvSpPr>
        <p:spPr/>
        <p:txBody>
          <a:bodyPr>
            <a:normAutofit lnSpcReduction="10000"/>
          </a:bodyPr>
          <a:lstStyle/>
          <a:p>
            <a:pPr algn="just"/>
            <a:r>
              <a:rPr lang="he-IL" dirty="0"/>
              <a:t>כפי שציין היועץ המשפטי לממשלה בתגובה לעתירות, הרחבת עילות התביעה באה לידי ביטוי באפשרות להגיש תובענות נגד הרשות כמעסיק לפי פרטים 8, 9 ו-10 לתוספת; תובענה נגד רשות המפעילה שירותים ציבוריים בהתאם לפרט 9 לתוספת העוסק בנגישות למבני ציבור של אנשים עם מוגבלות; ותובענה על פי פרט 6 הדן במפגעים סביבתיים ומכוון כלפי המזיק בפועל (פסקה 100 לתגובת היועץ המשפטי לממשלה מיום 23.10.2006). </a:t>
            </a:r>
          </a:p>
        </p:txBody>
      </p:sp>
    </p:spTree>
    <p:extLst>
      <p:ext uri="{BB962C8B-B14F-4D97-AF65-F5344CB8AC3E}">
        <p14:creationId xmlns:p14="http://schemas.microsoft.com/office/powerpoint/2010/main" val="37733149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539552" y="980728"/>
            <a:ext cx="8229600" cy="4525963"/>
          </a:xfrm>
        </p:spPr>
        <p:txBody>
          <a:bodyPr>
            <a:normAutofit fontScale="92500" lnSpcReduction="20000"/>
          </a:bodyPr>
          <a:lstStyle/>
          <a:p>
            <a:pPr marL="0" indent="0" algn="just">
              <a:buNone/>
            </a:pPr>
            <a:r>
              <a:rPr lang="he-IL" dirty="0"/>
              <a:t>בנוסף, נוספו בחוק עילות תביעה חדשות מתחום אכיפת דיני העבודה, על פי </a:t>
            </a:r>
            <a:r>
              <a:rPr lang="he-IL" u="sng" dirty="0">
                <a:hlinkClick r:id="rId2"/>
              </a:rPr>
              <a:t>חוק שכר מינימום</a:t>
            </a:r>
            <a:r>
              <a:rPr lang="he-IL" dirty="0"/>
              <a:t>, התשמ"ז-1987; חוק העסקת עובדים על ידי קבלני כוח-אדם, התשנ"ו-1996 ומכוח עילת סל הכוללת נושאים שבסמכות בית הדין לעבודה. באופן דומה הורחב השימוש בתובענה ייצוגית שעניינה במפגעים סביבתיים, וכעת מתיר החוק לתבוע גם סעד כספי במסגרת התובענה הייצוגית ולא רק צו מניעה. יתירה מזאת, בצד העילות שהורחבו נוספה בפרט 11 לתוספת </a:t>
            </a:r>
            <a:r>
              <a:rPr lang="he-IL" dirty="0" err="1"/>
              <a:t>השניה</a:t>
            </a:r>
            <a:r>
              <a:rPr lang="he-IL" dirty="0"/>
              <a:t> עילה חדשה המאפשרת הגשת תביעות השבה בגין גביית מסים, אגרות או היטלים אחרים שנגבו על ידי הרשות שלא כדין – גם אם בתנאים מוגבלים כמפורט בחוק. </a:t>
            </a:r>
            <a:endParaRPr lang="en-US" dirty="0"/>
          </a:p>
          <a:p>
            <a:endParaRPr lang="he-IL" dirty="0"/>
          </a:p>
        </p:txBody>
      </p:sp>
    </p:spTree>
    <p:extLst>
      <p:ext uri="{BB962C8B-B14F-4D97-AF65-F5344CB8AC3E}">
        <p14:creationId xmlns:p14="http://schemas.microsoft.com/office/powerpoint/2010/main" val="11894899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solidFill>
                  <a:prstClr val="black"/>
                </a:solidFill>
                <a:latin typeface="Narkisim" pitchFamily="34" charset="-79"/>
                <a:cs typeface="Narkisim" pitchFamily="34" charset="-79"/>
              </a:rPr>
              <a:t>דיני עבודה – פרט 10</a:t>
            </a:r>
            <a:endParaRPr lang="he-IL" dirty="0"/>
          </a:p>
        </p:txBody>
      </p:sp>
      <p:sp>
        <p:nvSpPr>
          <p:cNvPr id="3" name="מציין מיקום תוכן 2"/>
          <p:cNvSpPr>
            <a:spLocks noGrp="1"/>
          </p:cNvSpPr>
          <p:nvPr>
            <p:ph idx="1"/>
          </p:nvPr>
        </p:nvSpPr>
        <p:spPr/>
        <p:txBody>
          <a:bodyPr>
            <a:normAutofit lnSpcReduction="10000"/>
          </a:bodyPr>
          <a:lstStyle/>
          <a:p>
            <a:pPr marL="0" lvl="0" indent="0" algn="just">
              <a:buNone/>
            </a:pPr>
            <a:r>
              <a:rPr lang="he-IL" sz="2200" dirty="0">
                <a:solidFill>
                  <a:prstClr val="black"/>
                </a:solidFill>
              </a:rPr>
              <a:t>(1)	תביעה בעילה אשר לבית דין אזורי לעבודה הסמכות הייחודית לדון בה לפי סעיף 24(א)(1), (1א) או (3) לחוק בית הדין לעבודה, התשכ"ט-1969, ובלבד שלא נדרש במסגרתה סעד של פיצויי הלנת קצבה, פיצויי הלנת שכר או פיצויי הלנת פיצויי פיטורים לפי הוראות סעיפים 16, 17 ו-20 לחוק הגנת השכר, התשי"ח-1958.</a:t>
            </a:r>
          </a:p>
          <a:p>
            <a:pPr marL="0" lvl="0" indent="0" algn="just">
              <a:buNone/>
            </a:pPr>
            <a:r>
              <a:rPr lang="he-IL" sz="2200" dirty="0">
                <a:solidFill>
                  <a:prstClr val="black"/>
                </a:solidFill>
              </a:rPr>
              <a:t>(2)	תביעה של עובד בעילה לפי סעיף 6א לחוק שכר מינימום, התשמ"ז-1987, תביעה של עובד בעילה לפי סעיפים 2 ו-3 לחוק הזכות לעבודה בישיבה, התשס"ז-2007, או לפי חוק העסקת עובדים על ידי קבלני כוח אדם, התשנ"ו-1996.</a:t>
            </a:r>
          </a:p>
          <a:p>
            <a:pPr marL="0" lvl="0" indent="0" algn="just">
              <a:buNone/>
            </a:pPr>
            <a:r>
              <a:rPr lang="he-IL" sz="2200" dirty="0">
                <a:solidFill>
                  <a:prstClr val="black"/>
                </a:solidFill>
              </a:rPr>
              <a:t>(3)	בפרט זה –  "תביעה" – למעט תביעה של עובד שחל עליו הסכם קיבוצי המסדיר את תנאי עבודתו, והמעביד של אותו עובד או ארגון מעבידים שהוא חבר בו, צד להסכם הקיבוצי;</a:t>
            </a:r>
          </a:p>
          <a:p>
            <a:pPr marL="0" lvl="0" indent="0" algn="just">
              <a:buNone/>
            </a:pPr>
            <a:r>
              <a:rPr lang="he-IL" sz="2200" dirty="0">
                <a:solidFill>
                  <a:prstClr val="black"/>
                </a:solidFill>
              </a:rPr>
              <a:t>"הסכם קיבוצי" – הסכם קיבוצי לפי חוק הסכמים קיבוציים, התשי"ז-1957, או הסדר קיבוצי בכתב.</a:t>
            </a:r>
          </a:p>
          <a:p>
            <a:endParaRPr lang="he-IL" dirty="0"/>
          </a:p>
        </p:txBody>
      </p:sp>
    </p:spTree>
    <p:extLst>
      <p:ext uri="{BB962C8B-B14F-4D97-AF65-F5344CB8AC3E}">
        <p14:creationId xmlns:p14="http://schemas.microsoft.com/office/powerpoint/2010/main" val="10173941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Narkisim" pitchFamily="34" charset="-79"/>
                <a:cs typeface="Narkisim" pitchFamily="34" charset="-79"/>
              </a:rPr>
              <a:t>המשך דיני עבודה</a:t>
            </a:r>
            <a:endParaRPr lang="he-IL" dirty="0">
              <a:latin typeface="Narkisim" pitchFamily="34" charset="-79"/>
              <a:cs typeface="Narkisim" pitchFamily="34" charset="-79"/>
            </a:endParaRPr>
          </a:p>
        </p:txBody>
      </p:sp>
      <p:sp>
        <p:nvSpPr>
          <p:cNvPr id="3" name="מציין מיקום תוכן 2"/>
          <p:cNvSpPr>
            <a:spLocks noGrp="1"/>
          </p:cNvSpPr>
          <p:nvPr>
            <p:ph idx="1"/>
          </p:nvPr>
        </p:nvSpPr>
        <p:spPr/>
        <p:txBody>
          <a:bodyPr/>
          <a:lstStyle/>
          <a:p>
            <a:r>
              <a:rPr lang="he-IL" dirty="0" smtClean="0"/>
              <a:t>פס"ד וירון</a:t>
            </a:r>
          </a:p>
          <a:p>
            <a:r>
              <a:rPr lang="he-IL" dirty="0" smtClean="0"/>
              <a:t>הממונה על הסכמי עבודה בתמ"ת</a:t>
            </a:r>
          </a:p>
          <a:p>
            <a:r>
              <a:rPr lang="he-IL" dirty="0" smtClean="0"/>
              <a:t>פניה להסתדרות או לארגון היציג </a:t>
            </a:r>
          </a:p>
          <a:p>
            <a:r>
              <a:rPr lang="he-IL" dirty="0" smtClean="0"/>
              <a:t>פניה מוקדמת:</a:t>
            </a:r>
          </a:p>
          <a:p>
            <a:pPr marL="0" indent="0">
              <a:buNone/>
            </a:pPr>
            <a:r>
              <a:rPr lang="he-IL" sz="2000" dirty="0" smtClean="0"/>
              <a:t>ע</a:t>
            </a:r>
            <a:r>
              <a:rPr lang="he-IL" sz="2000" dirty="0" smtClean="0">
                <a:solidFill>
                  <a:srgbClr val="222222"/>
                </a:solidFill>
                <a:latin typeface="arial"/>
              </a:rPr>
              <a:t>"ע </a:t>
            </a:r>
            <a:r>
              <a:rPr lang="he-IL" sz="2000" dirty="0">
                <a:solidFill>
                  <a:srgbClr val="222222"/>
                </a:solidFill>
                <a:latin typeface="arial"/>
              </a:rPr>
              <a:t>(ארצי) 12842-07-10 עו"ד </a:t>
            </a:r>
            <a:r>
              <a:rPr lang="he-IL" sz="2000" b="1" dirty="0">
                <a:solidFill>
                  <a:srgbClr val="000000"/>
                </a:solidFill>
                <a:latin typeface="arial"/>
              </a:rPr>
              <a:t>אסף אייל</a:t>
            </a:r>
            <a:r>
              <a:rPr lang="he-IL" sz="2000" dirty="0">
                <a:solidFill>
                  <a:srgbClr val="222222"/>
                </a:solidFill>
                <a:latin typeface="arial"/>
              </a:rPr>
              <a:t> נ' הוט מערכות תקשורת בע"מ,</a:t>
            </a:r>
            <a:endParaRPr lang="he-IL" sz="2000" dirty="0" smtClean="0"/>
          </a:p>
          <a:p>
            <a:pPr marL="0" indent="0">
              <a:buNone/>
            </a:pPr>
            <a:r>
              <a:rPr lang="he-IL" sz="2200" dirty="0" err="1"/>
              <a:t>דמ"ש</a:t>
            </a:r>
            <a:r>
              <a:rPr lang="he-IL" sz="2200" dirty="0"/>
              <a:t> 87001-70-88 ילנה נ' </a:t>
            </a:r>
            <a:r>
              <a:rPr lang="he-IL" sz="2200" dirty="0" err="1"/>
              <a:t>קלינור</a:t>
            </a:r>
            <a:r>
              <a:rPr lang="he-IL" sz="2200" dirty="0"/>
              <a:t> </a:t>
            </a:r>
            <a:r>
              <a:rPr lang="he-IL" sz="2200" dirty="0" err="1"/>
              <a:t>שרותים</a:t>
            </a:r>
            <a:r>
              <a:rPr lang="he-IL" sz="2200" dirty="0"/>
              <a:t> לישראל בע"מ ואח'</a:t>
            </a:r>
          </a:p>
          <a:p>
            <a:r>
              <a:rPr lang="he-IL" dirty="0" smtClean="0"/>
              <a:t>מתח בין משפט העבודה הקיבוצי לתובענה ייצוגית</a:t>
            </a:r>
            <a:endParaRPr lang="he-IL" dirty="0"/>
          </a:p>
        </p:txBody>
      </p:sp>
    </p:spTree>
    <p:extLst>
      <p:ext uri="{BB962C8B-B14F-4D97-AF65-F5344CB8AC3E}">
        <p14:creationId xmlns:p14="http://schemas.microsoft.com/office/powerpoint/2010/main" val="40118195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solidFill>
                  <a:prstClr val="black"/>
                </a:solidFill>
                <a:latin typeface="Narkisim" pitchFamily="34" charset="-79"/>
                <a:cs typeface="Narkisim" pitchFamily="34" charset="-79"/>
              </a:rPr>
              <a:t>הפרטים "הזנוחים"</a:t>
            </a:r>
            <a:endParaRPr lang="he-IL" dirty="0"/>
          </a:p>
        </p:txBody>
      </p:sp>
      <p:sp>
        <p:nvSpPr>
          <p:cNvPr id="3" name="מציין מיקום תוכן 2"/>
          <p:cNvSpPr>
            <a:spLocks noGrp="1"/>
          </p:cNvSpPr>
          <p:nvPr>
            <p:ph idx="1"/>
          </p:nvPr>
        </p:nvSpPr>
        <p:spPr/>
        <p:txBody>
          <a:bodyPr/>
          <a:lstStyle/>
          <a:p>
            <a:pPr lvl="0"/>
            <a:r>
              <a:rPr lang="he-IL" dirty="0">
                <a:solidFill>
                  <a:prstClr val="black"/>
                </a:solidFill>
              </a:rPr>
              <a:t>פרט 9 שוויון + ס' </a:t>
            </a:r>
            <a:r>
              <a:rPr lang="he-IL" dirty="0" smtClean="0">
                <a:solidFill>
                  <a:prstClr val="black"/>
                </a:solidFill>
              </a:rPr>
              <a:t>20</a:t>
            </a:r>
          </a:p>
          <a:p>
            <a:pPr lvl="0"/>
            <a:r>
              <a:rPr lang="he-IL" dirty="0" smtClean="0">
                <a:solidFill>
                  <a:prstClr val="black"/>
                </a:solidFill>
              </a:rPr>
              <a:t>פרט 8 אפליה בעבודה</a:t>
            </a:r>
            <a:endParaRPr lang="he-IL" dirty="0">
              <a:solidFill>
                <a:prstClr val="black"/>
              </a:solidFill>
            </a:endParaRPr>
          </a:p>
          <a:p>
            <a:pPr lvl="0"/>
            <a:r>
              <a:rPr lang="he-IL" dirty="0">
                <a:solidFill>
                  <a:prstClr val="black"/>
                </a:solidFill>
              </a:rPr>
              <a:t>פרט 7 איסור </a:t>
            </a:r>
            <a:r>
              <a:rPr lang="he-IL" dirty="0" smtClean="0">
                <a:solidFill>
                  <a:prstClr val="black"/>
                </a:solidFill>
              </a:rPr>
              <a:t>אפליה במוצרים</a:t>
            </a:r>
            <a:endParaRPr lang="he-IL" dirty="0">
              <a:solidFill>
                <a:prstClr val="black"/>
              </a:solidFill>
            </a:endParaRPr>
          </a:p>
          <a:p>
            <a:pPr lvl="0"/>
            <a:r>
              <a:rPr lang="he-IL" dirty="0">
                <a:solidFill>
                  <a:prstClr val="black"/>
                </a:solidFill>
              </a:rPr>
              <a:t>פרט 4 הגבלים </a:t>
            </a:r>
            <a:r>
              <a:rPr lang="he-IL" dirty="0" smtClean="0">
                <a:solidFill>
                  <a:prstClr val="black"/>
                </a:solidFill>
              </a:rPr>
              <a:t>עסקיים</a:t>
            </a:r>
          </a:p>
          <a:p>
            <a:pPr lvl="0"/>
            <a:r>
              <a:rPr lang="he-IL" dirty="0" smtClean="0">
                <a:solidFill>
                  <a:prstClr val="black"/>
                </a:solidFill>
              </a:rPr>
              <a:t>פרט 12 ת' נ' מפרסם</a:t>
            </a:r>
          </a:p>
          <a:p>
            <a:pPr lvl="0"/>
            <a:r>
              <a:rPr lang="he-IL" dirty="0" smtClean="0">
                <a:solidFill>
                  <a:prstClr val="black"/>
                </a:solidFill>
              </a:rPr>
              <a:t>פרט 13 ת' נ' מסלקה </a:t>
            </a:r>
            <a:endParaRPr lang="he-IL" dirty="0">
              <a:solidFill>
                <a:prstClr val="black"/>
              </a:solidFill>
            </a:endParaRPr>
          </a:p>
          <a:p>
            <a:endParaRPr lang="he-IL" dirty="0"/>
          </a:p>
        </p:txBody>
      </p:sp>
    </p:spTree>
    <p:extLst>
      <p:ext uri="{BB962C8B-B14F-4D97-AF65-F5344CB8AC3E}">
        <p14:creationId xmlns:p14="http://schemas.microsoft.com/office/powerpoint/2010/main" val="1017394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מציין מיקום תוכן 3"/>
          <p:cNvGraphicFramePr>
            <a:graphicFrameLocks/>
          </p:cNvGraphicFramePr>
          <p:nvPr>
            <p:extLst>
              <p:ext uri="{D42A27DB-BD31-4B8C-83A1-F6EECF244321}">
                <p14:modId xmlns:p14="http://schemas.microsoft.com/office/powerpoint/2010/main" val="1142230611"/>
              </p:ext>
            </p:extLst>
          </p:nvPr>
        </p:nvGraphicFramePr>
        <p:xfrm>
          <a:off x="323528" y="116632"/>
          <a:ext cx="8312968" cy="6898640"/>
        </p:xfrm>
        <a:graphic>
          <a:graphicData uri="http://schemas.openxmlformats.org/drawingml/2006/table">
            <a:tbl>
              <a:tblPr rtl="1" firstRow="1" bandRow="1">
                <a:tableStyleId>{5C22544A-7EE6-4342-B048-85BDC9FD1C3A}</a:tableStyleId>
              </a:tblPr>
              <a:tblGrid>
                <a:gridCol w="609346">
                  <a:extLst>
                    <a:ext uri="{9D8B030D-6E8A-4147-A177-3AD203B41FA5}">
                      <a16:colId xmlns:a16="http://schemas.microsoft.com/office/drawing/2014/main" val="20000"/>
                    </a:ext>
                  </a:extLst>
                </a:gridCol>
                <a:gridCol w="2989630">
                  <a:extLst>
                    <a:ext uri="{9D8B030D-6E8A-4147-A177-3AD203B41FA5}">
                      <a16:colId xmlns:a16="http://schemas.microsoft.com/office/drawing/2014/main" val="20001"/>
                    </a:ext>
                  </a:extLst>
                </a:gridCol>
                <a:gridCol w="582750">
                  <a:extLst>
                    <a:ext uri="{9D8B030D-6E8A-4147-A177-3AD203B41FA5}">
                      <a16:colId xmlns:a16="http://schemas.microsoft.com/office/drawing/2014/main" val="20002"/>
                    </a:ext>
                  </a:extLst>
                </a:gridCol>
                <a:gridCol w="4131242">
                  <a:extLst>
                    <a:ext uri="{9D8B030D-6E8A-4147-A177-3AD203B41FA5}">
                      <a16:colId xmlns:a16="http://schemas.microsoft.com/office/drawing/2014/main" val="20003"/>
                    </a:ext>
                  </a:extLst>
                </a:gridCol>
              </a:tblGrid>
              <a:tr h="370840">
                <a:tc>
                  <a:txBody>
                    <a:bodyPr/>
                    <a:lstStyle/>
                    <a:p>
                      <a:pPr rtl="1"/>
                      <a:r>
                        <a:rPr lang="he-IL" dirty="0" smtClean="0"/>
                        <a:t>פרט</a:t>
                      </a:r>
                      <a:endParaRPr lang="he-IL" dirty="0"/>
                    </a:p>
                  </a:txBody>
                  <a:tcPr/>
                </a:tc>
                <a:tc>
                  <a:txBody>
                    <a:bodyPr/>
                    <a:lstStyle/>
                    <a:p>
                      <a:pPr rtl="1"/>
                      <a:r>
                        <a:rPr lang="he-IL" dirty="0" smtClean="0"/>
                        <a:t> תיאור מקוצר</a:t>
                      </a:r>
                      <a:endParaRPr lang="he-IL" dirty="0"/>
                    </a:p>
                  </a:txBody>
                  <a:tcPr/>
                </a:tc>
                <a:tc>
                  <a:txBody>
                    <a:bodyPr/>
                    <a:lstStyle/>
                    <a:p>
                      <a:pPr rtl="1"/>
                      <a:r>
                        <a:rPr lang="he-IL" dirty="0" smtClean="0"/>
                        <a:t>פרט </a:t>
                      </a:r>
                      <a:endParaRPr lang="he-IL" dirty="0"/>
                    </a:p>
                  </a:txBody>
                  <a:tcPr/>
                </a:tc>
                <a:tc>
                  <a:txBody>
                    <a:bodyPr/>
                    <a:lstStyle/>
                    <a:p>
                      <a:pPr rtl="1"/>
                      <a:r>
                        <a:rPr lang="he-IL" dirty="0" smtClean="0"/>
                        <a:t>תיאור מקוצר</a:t>
                      </a:r>
                      <a:endParaRPr lang="he-IL" dirty="0"/>
                    </a:p>
                  </a:txBody>
                  <a:tcPr/>
                </a:tc>
                <a:extLst>
                  <a:ext uri="{0D108BD9-81ED-4DB2-BD59-A6C34878D82A}">
                    <a16:rowId xmlns:a16="http://schemas.microsoft.com/office/drawing/2014/main" val="10000"/>
                  </a:ext>
                </a:extLst>
              </a:tr>
              <a:tr h="457200">
                <a:tc>
                  <a:txBody>
                    <a:bodyPr/>
                    <a:lstStyle/>
                    <a:p>
                      <a:pPr rtl="1"/>
                      <a:r>
                        <a:rPr lang="he-IL" b="1" dirty="0" smtClean="0"/>
                        <a:t>1</a:t>
                      </a:r>
                      <a:endParaRPr lang="he-IL"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800" kern="1200" dirty="0" smtClean="0">
                          <a:solidFill>
                            <a:schemeClr val="dk1"/>
                          </a:solidFill>
                          <a:latin typeface="+mn-lt"/>
                          <a:ea typeface="+mn-ea"/>
                          <a:cs typeface="+mn-cs"/>
                        </a:rPr>
                        <a:t>תביעה נגד עוסק </a:t>
                      </a:r>
                      <a:endParaRPr lang="he-IL" sz="1800" kern="1200" dirty="0">
                        <a:solidFill>
                          <a:schemeClr val="dk1"/>
                        </a:solidFill>
                        <a:latin typeface="+mn-lt"/>
                        <a:ea typeface="+mn-ea"/>
                        <a:cs typeface="+mn-cs"/>
                      </a:endParaRPr>
                    </a:p>
                  </a:txBody>
                  <a:tcPr/>
                </a:tc>
                <a:tc rowSpan="2">
                  <a:txBody>
                    <a:bodyPr/>
                    <a:lstStyle/>
                    <a:p>
                      <a:pPr algn="ctr" rtl="1"/>
                      <a:r>
                        <a:rPr lang="he-IL" b="1" dirty="0" smtClean="0"/>
                        <a:t>8</a:t>
                      </a:r>
                      <a:endParaRPr lang="he-IL" b="1" dirty="0"/>
                    </a:p>
                  </a:txBody>
                  <a:tcPr/>
                </a:tc>
                <a:tc rowSpan="2">
                  <a:txBody>
                    <a:bodyPr/>
                    <a:lstStyle/>
                    <a:p>
                      <a:pPr marL="342900" indent="-342900" rtl="1">
                        <a:buAutoNum type="arabicParenBoth"/>
                      </a:pPr>
                      <a:r>
                        <a:rPr lang="he-IL" sz="1600" dirty="0" smtClean="0"/>
                        <a:t>תביעה </a:t>
                      </a:r>
                      <a:r>
                        <a:rPr lang="he-IL" sz="1600" b="1" dirty="0" smtClean="0"/>
                        <a:t>בעילה</a:t>
                      </a:r>
                      <a:r>
                        <a:rPr lang="he-IL" sz="1600" dirty="0" smtClean="0"/>
                        <a:t> של הפליה בעבודה לפי חוק שוויון ההזדמנויות בעבודה </a:t>
                      </a:r>
                    </a:p>
                    <a:p>
                      <a:pPr marL="342900" indent="-342900" rtl="1">
                        <a:buAutoNum type="arabicParenBoth"/>
                      </a:pPr>
                      <a:r>
                        <a:rPr lang="he-IL" sz="1600" dirty="0" smtClean="0"/>
                        <a:t>חוק שכר שווה</a:t>
                      </a:r>
                      <a:endParaRPr lang="he-IL" sz="1600" dirty="0"/>
                    </a:p>
                  </a:txBody>
                  <a:tcPr/>
                </a:tc>
                <a:extLst>
                  <a:ext uri="{0D108BD9-81ED-4DB2-BD59-A6C34878D82A}">
                    <a16:rowId xmlns:a16="http://schemas.microsoft.com/office/drawing/2014/main" val="10001"/>
                  </a:ext>
                </a:extLst>
              </a:tr>
              <a:tr h="457200">
                <a:tc>
                  <a:txBody>
                    <a:bodyPr/>
                    <a:lstStyle/>
                    <a:p>
                      <a:pPr rtl="1"/>
                      <a:r>
                        <a:rPr lang="he-IL" b="1" dirty="0" smtClean="0"/>
                        <a:t>2</a:t>
                      </a:r>
                      <a:endParaRPr lang="he-IL"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800" kern="1200" dirty="0" smtClean="0">
                          <a:solidFill>
                            <a:schemeClr val="dk1"/>
                          </a:solidFill>
                          <a:latin typeface="+mn-lt"/>
                          <a:ea typeface="+mn-ea"/>
                          <a:cs typeface="+mn-cs"/>
                        </a:rPr>
                        <a:t>תביעה נגד מבטח</a:t>
                      </a:r>
                      <a:endParaRPr lang="he-IL" sz="1800" kern="1200" dirty="0">
                        <a:solidFill>
                          <a:schemeClr val="dk1"/>
                        </a:solidFill>
                        <a:latin typeface="+mn-lt"/>
                        <a:ea typeface="+mn-ea"/>
                        <a:cs typeface="+mn-cs"/>
                      </a:endParaRPr>
                    </a:p>
                  </a:txBody>
                  <a:tcPr/>
                </a:tc>
                <a:tc vMerge="1">
                  <a:txBody>
                    <a:bodyPr/>
                    <a:lstStyle/>
                    <a:p>
                      <a:pPr rtl="1"/>
                      <a:endParaRPr lang="he-IL"/>
                    </a:p>
                  </a:txBody>
                  <a:tcPr/>
                </a:tc>
                <a:tc vMerge="1">
                  <a:txBody>
                    <a:bodyPr/>
                    <a:lstStyle/>
                    <a:p>
                      <a:pPr rtl="1"/>
                      <a:endParaRPr lang="he-IL"/>
                    </a:p>
                  </a:txBody>
                  <a:tcPr/>
                </a:tc>
                <a:extLst>
                  <a:ext uri="{0D108BD9-81ED-4DB2-BD59-A6C34878D82A}">
                    <a16:rowId xmlns:a16="http://schemas.microsoft.com/office/drawing/2014/main" val="10002"/>
                  </a:ext>
                </a:extLst>
              </a:tr>
              <a:tr h="594360">
                <a:tc>
                  <a:txBody>
                    <a:bodyPr/>
                    <a:lstStyle/>
                    <a:p>
                      <a:pPr rtl="1"/>
                      <a:r>
                        <a:rPr lang="he-IL" b="1" dirty="0" smtClean="0"/>
                        <a:t>3</a:t>
                      </a:r>
                    </a:p>
                    <a:p>
                      <a:pPr rtl="1"/>
                      <a:r>
                        <a:rPr lang="he-IL" b="1" dirty="0" smtClean="0"/>
                        <a:t>3א</a:t>
                      </a:r>
                      <a:endParaRPr lang="he-IL"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600" kern="1200" dirty="0" smtClean="0">
                          <a:solidFill>
                            <a:schemeClr val="dk1"/>
                          </a:solidFill>
                          <a:latin typeface="+mn-lt"/>
                          <a:ea typeface="+mn-ea"/>
                          <a:cs typeface="+mn-cs"/>
                        </a:rPr>
                        <a:t>תביעה נגד תאגיד בנקאי</a:t>
                      </a:r>
                    </a:p>
                    <a:p>
                      <a:pPr marL="0" marR="0" indent="0" algn="r" defTabSz="914400" rtl="1" eaLnBrk="1" fontAlgn="auto" latinLnBrk="0" hangingPunct="1">
                        <a:lnSpc>
                          <a:spcPct val="100000"/>
                        </a:lnSpc>
                        <a:spcBef>
                          <a:spcPts val="0"/>
                        </a:spcBef>
                        <a:spcAft>
                          <a:spcPts val="0"/>
                        </a:spcAft>
                        <a:buClrTx/>
                        <a:buSzTx/>
                        <a:buFontTx/>
                        <a:buNone/>
                        <a:tabLst/>
                        <a:defRPr/>
                      </a:pPr>
                      <a:r>
                        <a:rPr lang="he-IL" sz="1600" kern="1200" dirty="0" smtClean="0">
                          <a:solidFill>
                            <a:schemeClr val="dk1"/>
                          </a:solidFill>
                          <a:latin typeface="+mn-lt"/>
                          <a:ea typeface="+mn-ea"/>
                          <a:cs typeface="+mn-cs"/>
                        </a:rPr>
                        <a:t>תביעה נגד נותן שירותים פיננסיים</a:t>
                      </a:r>
                      <a:endParaRPr lang="he-IL" sz="1600" kern="1200" dirty="0">
                        <a:solidFill>
                          <a:schemeClr val="dk1"/>
                        </a:solidFill>
                        <a:latin typeface="+mn-lt"/>
                        <a:ea typeface="+mn-ea"/>
                        <a:cs typeface="+mn-cs"/>
                      </a:endParaRPr>
                    </a:p>
                  </a:txBody>
                  <a:tcPr/>
                </a:tc>
                <a:tc rowSpan="2">
                  <a:txBody>
                    <a:bodyPr/>
                    <a:lstStyle/>
                    <a:p>
                      <a:pPr algn="ctr" rtl="1"/>
                      <a:r>
                        <a:rPr lang="he-IL" b="1" dirty="0" smtClean="0"/>
                        <a:t>9</a:t>
                      </a:r>
                      <a:endParaRPr lang="he-IL" b="1" dirty="0"/>
                    </a:p>
                  </a:txBody>
                  <a:tcPr/>
                </a:tc>
                <a:tc rowSpan="2">
                  <a:txBody>
                    <a:bodyPr/>
                    <a:lstStyle/>
                    <a:p>
                      <a:pPr marL="342900" indent="-342900" rtl="1">
                        <a:buAutoNum type="arabicParenBoth"/>
                      </a:pPr>
                      <a:r>
                        <a:rPr lang="he-IL" sz="1600" dirty="0" smtClean="0"/>
                        <a:t>תביעה </a:t>
                      </a:r>
                      <a:r>
                        <a:rPr lang="he-IL" sz="1600" b="1" dirty="0" smtClean="0"/>
                        <a:t>בעילה</a:t>
                      </a:r>
                      <a:r>
                        <a:rPr lang="he-IL" sz="1600" dirty="0" smtClean="0"/>
                        <a:t> </a:t>
                      </a:r>
                      <a:r>
                        <a:rPr lang="he-IL" sz="1600" b="1" dirty="0" smtClean="0"/>
                        <a:t>לפי</a:t>
                      </a:r>
                      <a:r>
                        <a:rPr lang="he-IL" sz="1600" baseline="0" dirty="0" smtClean="0"/>
                        <a:t> פרקים ד' ה' ה1 לחוק שוויון זכויות לאנשים עם מוגבלויות</a:t>
                      </a:r>
                    </a:p>
                    <a:p>
                      <a:pPr marL="342900" indent="-342900" rtl="1">
                        <a:buAutoNum type="arabicParenBoth"/>
                      </a:pPr>
                      <a:r>
                        <a:rPr lang="he-IL" sz="1600" baseline="0" dirty="0" smtClean="0"/>
                        <a:t>הוראות הנגישות לפי חוק </a:t>
                      </a:r>
                      <a:r>
                        <a:rPr lang="he-IL" sz="1600" baseline="0" dirty="0" err="1" smtClean="0"/>
                        <a:t>תו"ב</a:t>
                      </a:r>
                      <a:endParaRPr lang="he-IL" sz="1600" baseline="0" dirty="0" smtClean="0"/>
                    </a:p>
                    <a:p>
                      <a:pPr marL="342900" indent="-342900" rtl="1">
                        <a:buAutoNum type="arabicParenBoth"/>
                      </a:pPr>
                      <a:r>
                        <a:rPr lang="he-IL" sz="1600" baseline="0" dirty="0" smtClean="0"/>
                        <a:t>הוראות חוק שידורי </a:t>
                      </a:r>
                      <a:r>
                        <a:rPr lang="he-IL" sz="1600" baseline="0" dirty="0" err="1" smtClean="0"/>
                        <a:t>טלויזיה</a:t>
                      </a:r>
                      <a:endParaRPr lang="he-IL" sz="1600" dirty="0"/>
                    </a:p>
                  </a:txBody>
                  <a:tcPr/>
                </a:tc>
                <a:extLst>
                  <a:ext uri="{0D108BD9-81ED-4DB2-BD59-A6C34878D82A}">
                    <a16:rowId xmlns:a16="http://schemas.microsoft.com/office/drawing/2014/main" val="10003"/>
                  </a:ext>
                </a:extLst>
              </a:tr>
              <a:tr h="594360">
                <a:tc>
                  <a:txBody>
                    <a:bodyPr/>
                    <a:lstStyle/>
                    <a:p>
                      <a:pPr rtl="1"/>
                      <a:r>
                        <a:rPr lang="he-IL" b="1" dirty="0" smtClean="0"/>
                        <a:t>4</a:t>
                      </a:r>
                    </a:p>
                    <a:p>
                      <a:pPr rtl="1"/>
                      <a:endParaRPr lang="he-IL" b="1" dirty="0" smtClean="0"/>
                    </a:p>
                    <a:p>
                      <a:pPr rtl="1"/>
                      <a:r>
                        <a:rPr lang="he-IL" b="1" dirty="0" smtClean="0"/>
                        <a:t>4א</a:t>
                      </a:r>
                      <a:endParaRPr lang="he-IL"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600" dirty="0" smtClean="0"/>
                        <a:t>תביעה </a:t>
                      </a:r>
                      <a:r>
                        <a:rPr lang="he-IL" sz="1600" b="1" dirty="0" smtClean="0"/>
                        <a:t>בעילה</a:t>
                      </a:r>
                      <a:r>
                        <a:rPr lang="he-IL" sz="1600" dirty="0" smtClean="0"/>
                        <a:t> </a:t>
                      </a:r>
                      <a:r>
                        <a:rPr lang="he-IL" sz="1600" b="1" dirty="0" smtClean="0"/>
                        <a:t>לפי</a:t>
                      </a:r>
                      <a:r>
                        <a:rPr lang="he-IL" sz="1600" dirty="0" smtClean="0"/>
                        <a:t> חוק ההגבלים העסקיים</a:t>
                      </a:r>
                    </a:p>
                    <a:p>
                      <a:pPr marL="0" marR="0" indent="0" algn="r" defTabSz="914400" rtl="1" eaLnBrk="1" fontAlgn="auto" latinLnBrk="0" hangingPunct="1">
                        <a:lnSpc>
                          <a:spcPct val="100000"/>
                        </a:lnSpc>
                        <a:spcBef>
                          <a:spcPts val="0"/>
                        </a:spcBef>
                        <a:spcAft>
                          <a:spcPts val="0"/>
                        </a:spcAft>
                        <a:buClrTx/>
                        <a:buSzTx/>
                        <a:buFontTx/>
                        <a:buNone/>
                        <a:tabLst/>
                        <a:defRPr/>
                      </a:pPr>
                      <a:r>
                        <a:rPr lang="he-IL" sz="1600" dirty="0" smtClean="0"/>
                        <a:t>תביעה בקשר לניהול זירת סוחר</a:t>
                      </a:r>
                      <a:endParaRPr lang="he-IL" sz="1600" dirty="0"/>
                    </a:p>
                  </a:txBody>
                  <a:tcPr/>
                </a:tc>
                <a:tc vMerge="1">
                  <a:txBody>
                    <a:bodyPr/>
                    <a:lstStyle/>
                    <a:p>
                      <a:pPr rtl="1"/>
                      <a:endParaRPr lang="he-IL"/>
                    </a:p>
                  </a:txBody>
                  <a:tcPr/>
                </a:tc>
                <a:tc vMerge="1">
                  <a:txBody>
                    <a:bodyPr/>
                    <a:lstStyle/>
                    <a:p>
                      <a:pPr rtl="1"/>
                      <a:endParaRPr lang="he-IL"/>
                    </a:p>
                  </a:txBody>
                  <a:tcPr/>
                </a:tc>
                <a:extLst>
                  <a:ext uri="{0D108BD9-81ED-4DB2-BD59-A6C34878D82A}">
                    <a16:rowId xmlns:a16="http://schemas.microsoft.com/office/drawing/2014/main" val="10004"/>
                  </a:ext>
                </a:extLst>
              </a:tr>
              <a:tr h="576664">
                <a:tc>
                  <a:txBody>
                    <a:bodyPr/>
                    <a:lstStyle/>
                    <a:p>
                      <a:pPr rtl="1"/>
                      <a:r>
                        <a:rPr lang="he-IL" b="1" dirty="0" smtClean="0"/>
                        <a:t>5</a:t>
                      </a:r>
                      <a:endParaRPr lang="he-IL"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600" kern="1200" dirty="0" smtClean="0">
                          <a:solidFill>
                            <a:schemeClr val="dk1"/>
                          </a:solidFill>
                          <a:latin typeface="+mn-lt"/>
                          <a:ea typeface="+mn-ea"/>
                          <a:cs typeface="+mn-cs"/>
                        </a:rPr>
                        <a:t>תביעה בעילה הנובעת מזיקה לנייר ערך</a:t>
                      </a:r>
                      <a:endParaRPr lang="he-IL" sz="1600" kern="1200" dirty="0">
                        <a:solidFill>
                          <a:schemeClr val="dk1"/>
                        </a:solidFill>
                        <a:latin typeface="+mn-lt"/>
                        <a:ea typeface="+mn-ea"/>
                        <a:cs typeface="+mn-cs"/>
                      </a:endParaRPr>
                    </a:p>
                  </a:txBody>
                  <a:tcPr/>
                </a:tc>
                <a:tc rowSpan="3">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800" b="1" kern="1200" dirty="0" smtClean="0">
                          <a:solidFill>
                            <a:schemeClr val="dk1"/>
                          </a:solidFill>
                          <a:latin typeface="+mn-lt"/>
                          <a:ea typeface="+mn-ea"/>
                          <a:cs typeface="+mn-cs"/>
                        </a:rPr>
                        <a:t>10</a:t>
                      </a:r>
                      <a:endParaRPr lang="he-IL" sz="1800" b="1" kern="1200" dirty="0">
                        <a:solidFill>
                          <a:schemeClr val="dk1"/>
                        </a:solidFill>
                        <a:latin typeface="+mn-lt"/>
                        <a:ea typeface="+mn-ea"/>
                        <a:cs typeface="+mn-cs"/>
                      </a:endParaRPr>
                    </a:p>
                  </a:txBody>
                  <a:tcPr/>
                </a:tc>
                <a:tc rowSpan="3">
                  <a:txBody>
                    <a:bodyPr/>
                    <a:lstStyle/>
                    <a:p>
                      <a:pPr marL="342900" marR="0" indent="-342900" algn="r" defTabSz="914400" rtl="1" eaLnBrk="1" fontAlgn="auto" latinLnBrk="0" hangingPunct="1">
                        <a:lnSpc>
                          <a:spcPct val="100000"/>
                        </a:lnSpc>
                        <a:spcBef>
                          <a:spcPts val="0"/>
                        </a:spcBef>
                        <a:spcAft>
                          <a:spcPts val="0"/>
                        </a:spcAft>
                        <a:buClrTx/>
                        <a:buSzTx/>
                        <a:buFontTx/>
                        <a:buAutoNum type="arabicParenBoth"/>
                        <a:tabLst/>
                        <a:defRPr/>
                      </a:pPr>
                      <a:r>
                        <a:rPr lang="he-IL" sz="1600" kern="1200" dirty="0" smtClean="0">
                          <a:solidFill>
                            <a:schemeClr val="dk1"/>
                          </a:solidFill>
                          <a:latin typeface="+mn-lt"/>
                          <a:ea typeface="+mn-ea"/>
                          <a:cs typeface="+mn-cs"/>
                        </a:rPr>
                        <a:t>תביעה </a:t>
                      </a:r>
                      <a:r>
                        <a:rPr lang="he-IL" sz="1600" b="1" kern="1200" dirty="0" smtClean="0">
                          <a:solidFill>
                            <a:schemeClr val="dk1"/>
                          </a:solidFill>
                          <a:latin typeface="+mn-lt"/>
                          <a:ea typeface="+mn-ea"/>
                          <a:cs typeface="+mn-cs"/>
                        </a:rPr>
                        <a:t>בעילה</a:t>
                      </a:r>
                      <a:r>
                        <a:rPr lang="he-IL" sz="1600" kern="1200" dirty="0" smtClean="0">
                          <a:solidFill>
                            <a:schemeClr val="dk1"/>
                          </a:solidFill>
                          <a:latin typeface="+mn-lt"/>
                          <a:ea typeface="+mn-ea"/>
                          <a:cs typeface="+mn-cs"/>
                        </a:rPr>
                        <a:t> שלביה"ד </a:t>
                      </a:r>
                      <a:r>
                        <a:rPr lang="he-IL" sz="1600" kern="1200" dirty="0" err="1" smtClean="0">
                          <a:solidFill>
                            <a:schemeClr val="dk1"/>
                          </a:solidFill>
                          <a:latin typeface="+mn-lt"/>
                          <a:ea typeface="+mn-ea"/>
                          <a:cs typeface="+mn-cs"/>
                        </a:rPr>
                        <a:t>האיזורי</a:t>
                      </a:r>
                      <a:r>
                        <a:rPr lang="he-IL" sz="1600" kern="1200" dirty="0" smtClean="0">
                          <a:solidFill>
                            <a:schemeClr val="dk1"/>
                          </a:solidFill>
                          <a:latin typeface="+mn-lt"/>
                          <a:ea typeface="+mn-ea"/>
                          <a:cs typeface="+mn-cs"/>
                        </a:rPr>
                        <a:t> לעבודה הסמכות הייחודית לדון בה </a:t>
                      </a:r>
                      <a:r>
                        <a:rPr lang="he-IL" sz="1600" b="1" kern="1200" dirty="0" smtClean="0">
                          <a:solidFill>
                            <a:schemeClr val="dk1"/>
                          </a:solidFill>
                          <a:latin typeface="+mn-lt"/>
                          <a:ea typeface="+mn-ea"/>
                          <a:cs typeface="+mn-cs"/>
                        </a:rPr>
                        <a:t>לפי</a:t>
                      </a:r>
                      <a:r>
                        <a:rPr lang="he-IL" sz="1600" kern="1200" dirty="0" smtClean="0">
                          <a:solidFill>
                            <a:schemeClr val="dk1"/>
                          </a:solidFill>
                          <a:latin typeface="+mn-lt"/>
                          <a:ea typeface="+mn-ea"/>
                          <a:cs typeface="+mn-cs"/>
                        </a:rPr>
                        <a:t> סעיף 24(א)(1, (1א), או (3)</a:t>
                      </a:r>
                    </a:p>
                    <a:p>
                      <a:pPr marL="342900" marR="0" indent="-342900" algn="r" defTabSz="914400" rtl="1" eaLnBrk="1" fontAlgn="auto" latinLnBrk="0" hangingPunct="1">
                        <a:lnSpc>
                          <a:spcPct val="100000"/>
                        </a:lnSpc>
                        <a:spcBef>
                          <a:spcPts val="0"/>
                        </a:spcBef>
                        <a:spcAft>
                          <a:spcPts val="0"/>
                        </a:spcAft>
                        <a:buClrTx/>
                        <a:buSzTx/>
                        <a:buFontTx/>
                        <a:buAutoNum type="arabicParenBoth"/>
                        <a:tabLst/>
                        <a:defRPr/>
                      </a:pPr>
                      <a:r>
                        <a:rPr lang="he-IL" sz="1600" kern="1200" dirty="0" smtClean="0">
                          <a:solidFill>
                            <a:schemeClr val="dk1"/>
                          </a:solidFill>
                          <a:latin typeface="+mn-lt"/>
                          <a:ea typeface="+mn-ea"/>
                          <a:cs typeface="+mn-cs"/>
                        </a:rPr>
                        <a:t>תביעה של עובד </a:t>
                      </a:r>
                      <a:r>
                        <a:rPr lang="he-IL" sz="1600" b="1" kern="1200" dirty="0" smtClean="0">
                          <a:solidFill>
                            <a:schemeClr val="dk1"/>
                          </a:solidFill>
                          <a:latin typeface="+mn-lt"/>
                          <a:ea typeface="+mn-ea"/>
                          <a:cs typeface="+mn-cs"/>
                        </a:rPr>
                        <a:t>בעילה לפי </a:t>
                      </a:r>
                      <a:r>
                        <a:rPr lang="he-IL" sz="1600" kern="1200" dirty="0" smtClean="0">
                          <a:solidFill>
                            <a:schemeClr val="dk1"/>
                          </a:solidFill>
                          <a:latin typeface="+mn-lt"/>
                          <a:ea typeface="+mn-ea"/>
                          <a:cs typeface="+mn-cs"/>
                        </a:rPr>
                        <a:t>סעיף 6א לחוק שכר מינימום, סעיפים 2 ו3 לחוק הזכות לעבודה בישיבה, חוק העסקת עובדים ע"י קבלני כ"א</a:t>
                      </a:r>
                    </a:p>
                    <a:p>
                      <a:pPr marL="342900" marR="0" indent="-342900" algn="r" defTabSz="914400" rtl="1" eaLnBrk="1" fontAlgn="auto" latinLnBrk="0" hangingPunct="1">
                        <a:lnSpc>
                          <a:spcPct val="100000"/>
                        </a:lnSpc>
                        <a:spcBef>
                          <a:spcPts val="0"/>
                        </a:spcBef>
                        <a:spcAft>
                          <a:spcPts val="0"/>
                        </a:spcAft>
                        <a:buClrTx/>
                        <a:buSzTx/>
                        <a:buFontTx/>
                        <a:buAutoNum type="arabicParenBoth"/>
                        <a:tabLst/>
                        <a:defRPr/>
                      </a:pPr>
                      <a:r>
                        <a:rPr lang="he-IL" sz="1600" kern="1200" dirty="0" smtClean="0">
                          <a:solidFill>
                            <a:schemeClr val="dk1"/>
                          </a:solidFill>
                          <a:latin typeface="+mn-lt"/>
                          <a:ea typeface="+mn-ea"/>
                          <a:cs typeface="+mn-cs"/>
                        </a:rPr>
                        <a:t>ט זה למעט תביעה של עובד שחל עליו הסכם קיבוצי</a:t>
                      </a:r>
                      <a:endParaRPr lang="he-IL" sz="1600" kern="1200" dirty="0">
                        <a:solidFill>
                          <a:schemeClr val="dk1"/>
                        </a:solidFill>
                        <a:latin typeface="+mn-lt"/>
                        <a:ea typeface="+mn-ea"/>
                        <a:cs typeface="+mn-cs"/>
                      </a:endParaRPr>
                    </a:p>
                  </a:txBody>
                  <a:tcPr/>
                </a:tc>
                <a:extLst>
                  <a:ext uri="{0D108BD9-81ED-4DB2-BD59-A6C34878D82A}">
                    <a16:rowId xmlns:a16="http://schemas.microsoft.com/office/drawing/2014/main" val="10005"/>
                  </a:ext>
                </a:extLst>
              </a:tr>
              <a:tr h="587320">
                <a:tc>
                  <a:txBody>
                    <a:bodyPr/>
                    <a:lstStyle/>
                    <a:p>
                      <a:pPr rtl="1"/>
                      <a:r>
                        <a:rPr lang="he-IL" b="1" dirty="0" smtClean="0"/>
                        <a:t>6</a:t>
                      </a:r>
                      <a:endParaRPr lang="he-IL"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600" kern="1200" dirty="0" smtClean="0">
                          <a:solidFill>
                            <a:schemeClr val="dk1"/>
                          </a:solidFill>
                          <a:latin typeface="+mn-lt"/>
                          <a:ea typeface="+mn-ea"/>
                          <a:cs typeface="+mn-cs"/>
                        </a:rPr>
                        <a:t>תביעה בקשר למפגע סביבתי, נגד גורם המפגע</a:t>
                      </a:r>
                      <a:endParaRPr lang="he-IL" sz="1600" kern="1200" dirty="0">
                        <a:solidFill>
                          <a:schemeClr val="dk1"/>
                        </a:solidFill>
                        <a:latin typeface="+mn-lt"/>
                        <a:ea typeface="+mn-ea"/>
                        <a:cs typeface="+mn-cs"/>
                      </a:endParaRPr>
                    </a:p>
                  </a:txBody>
                  <a:tcPr/>
                </a:tc>
                <a:tc vMerge="1">
                  <a:txBody>
                    <a:bodyPr/>
                    <a:lstStyle/>
                    <a:p>
                      <a:pPr rtl="1"/>
                      <a:endParaRPr lang="he-IL"/>
                    </a:p>
                  </a:txBody>
                  <a:tcPr/>
                </a:tc>
                <a:tc vMerge="1">
                  <a:txBody>
                    <a:bodyPr/>
                    <a:lstStyle/>
                    <a:p>
                      <a:pPr rtl="1"/>
                      <a:endParaRPr lang="he-IL"/>
                    </a:p>
                  </a:txBody>
                  <a:tcPr/>
                </a:tc>
                <a:extLst>
                  <a:ext uri="{0D108BD9-81ED-4DB2-BD59-A6C34878D82A}">
                    <a16:rowId xmlns:a16="http://schemas.microsoft.com/office/drawing/2014/main" val="10006"/>
                  </a:ext>
                </a:extLst>
              </a:tr>
              <a:tr h="994400">
                <a:tc>
                  <a:txBody>
                    <a:bodyPr/>
                    <a:lstStyle/>
                    <a:p>
                      <a:pPr rtl="1"/>
                      <a:r>
                        <a:rPr lang="he-IL" b="1" dirty="0" smtClean="0"/>
                        <a:t>7</a:t>
                      </a:r>
                      <a:endParaRPr lang="he-IL"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600" kern="1200" dirty="0" smtClean="0">
                          <a:solidFill>
                            <a:schemeClr val="dk1"/>
                          </a:solidFill>
                          <a:latin typeface="+mn-lt"/>
                          <a:ea typeface="+mn-ea"/>
                          <a:cs typeface="+mn-cs"/>
                        </a:rPr>
                        <a:t>תביעה </a:t>
                      </a:r>
                      <a:r>
                        <a:rPr lang="he-IL" sz="1600" b="1" kern="1200" dirty="0" smtClean="0">
                          <a:solidFill>
                            <a:schemeClr val="dk1"/>
                          </a:solidFill>
                          <a:latin typeface="+mn-lt"/>
                          <a:ea typeface="+mn-ea"/>
                          <a:cs typeface="+mn-cs"/>
                        </a:rPr>
                        <a:t>בעילה לפי </a:t>
                      </a:r>
                      <a:r>
                        <a:rPr lang="he-IL" sz="1600" kern="1200" dirty="0" smtClean="0">
                          <a:solidFill>
                            <a:schemeClr val="dk1"/>
                          </a:solidFill>
                          <a:latin typeface="+mn-lt"/>
                          <a:ea typeface="+mn-ea"/>
                          <a:cs typeface="+mn-cs"/>
                        </a:rPr>
                        <a:t>חוק איסור אפליה במוצרים, בשירותים ובכניסה למקומות ציבוריים</a:t>
                      </a:r>
                      <a:endParaRPr lang="he-IL" sz="1600" kern="1200" dirty="0">
                        <a:solidFill>
                          <a:schemeClr val="dk1"/>
                        </a:solidFill>
                        <a:latin typeface="+mn-lt"/>
                        <a:ea typeface="+mn-ea"/>
                        <a:cs typeface="+mn-cs"/>
                      </a:endParaRPr>
                    </a:p>
                  </a:txBody>
                  <a:tcPr/>
                </a:tc>
                <a:tc vMerge="1">
                  <a:txBody>
                    <a:bodyPr/>
                    <a:lstStyle/>
                    <a:p>
                      <a:pPr rtl="1"/>
                      <a:endParaRPr lang="he-IL"/>
                    </a:p>
                  </a:txBody>
                  <a:tcPr/>
                </a:tc>
                <a:tc vMerge="1">
                  <a:txBody>
                    <a:bodyPr/>
                    <a:lstStyle/>
                    <a:p>
                      <a:pPr rtl="1"/>
                      <a:endParaRPr lang="he-IL"/>
                    </a:p>
                  </a:txBody>
                  <a:tcPr/>
                </a:tc>
                <a:extLst>
                  <a:ext uri="{0D108BD9-81ED-4DB2-BD59-A6C34878D82A}">
                    <a16:rowId xmlns:a16="http://schemas.microsoft.com/office/drawing/2014/main" val="10007"/>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11</a:t>
                      </a:r>
                      <a:endParaRPr lang="he-IL" b="1" dirty="0"/>
                    </a:p>
                  </a:txBody>
                  <a:tcPr/>
                </a:tc>
                <a:tc gridSpan="3">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600" kern="1200" dirty="0" smtClean="0">
                          <a:solidFill>
                            <a:schemeClr val="dk1"/>
                          </a:solidFill>
                          <a:latin typeface="+mn-lt"/>
                          <a:ea typeface="+mn-ea"/>
                          <a:cs typeface="+mn-cs"/>
                        </a:rPr>
                        <a:t>תביעה נגד רשות להשבת סכומים שגבתה שלא כדין כמס אגרה או תשלום חובה אחר</a:t>
                      </a:r>
                      <a:endParaRPr lang="he-IL" sz="1600" kern="1200" dirty="0">
                        <a:solidFill>
                          <a:schemeClr val="dk1"/>
                        </a:solidFill>
                        <a:latin typeface="+mn-lt"/>
                        <a:ea typeface="+mn-ea"/>
                        <a:cs typeface="+mn-cs"/>
                      </a:endParaRPr>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10008"/>
                  </a:ext>
                </a:extLst>
              </a:tr>
              <a:tr h="370840">
                <a:tc>
                  <a:txBody>
                    <a:bodyPr/>
                    <a:lstStyle/>
                    <a:p>
                      <a:pPr rtl="1"/>
                      <a:r>
                        <a:rPr lang="he-IL" b="1" dirty="0" smtClean="0"/>
                        <a:t>12</a:t>
                      </a:r>
                      <a:endParaRPr lang="he-IL"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600" kern="1200" dirty="0" smtClean="0">
                          <a:solidFill>
                            <a:schemeClr val="dk1"/>
                          </a:solidFill>
                          <a:latin typeface="+mn-lt"/>
                          <a:ea typeface="+mn-ea"/>
                          <a:cs typeface="+mn-cs"/>
                        </a:rPr>
                        <a:t>ת' נגד מפרסם כהגדרתו בס' 30א לחוק התקשורת (בזק ושידורים) </a:t>
                      </a:r>
                      <a:r>
                        <a:rPr lang="he-IL" sz="1600" b="1" kern="1200" dirty="0" smtClean="0">
                          <a:solidFill>
                            <a:schemeClr val="dk1"/>
                          </a:solidFill>
                          <a:latin typeface="+mn-lt"/>
                          <a:ea typeface="+mn-ea"/>
                          <a:cs typeface="+mn-cs"/>
                        </a:rPr>
                        <a:t>בעילה לפי </a:t>
                      </a:r>
                      <a:r>
                        <a:rPr lang="he-IL" sz="1600" kern="1200" dirty="0" smtClean="0">
                          <a:solidFill>
                            <a:schemeClr val="dk1"/>
                          </a:solidFill>
                          <a:latin typeface="+mn-lt"/>
                          <a:ea typeface="+mn-ea"/>
                          <a:cs typeface="+mn-cs"/>
                        </a:rPr>
                        <a:t>הסעיף האמור </a:t>
                      </a:r>
                      <a:endParaRPr lang="he-IL" sz="1600" kern="1200" dirty="0">
                        <a:solidFill>
                          <a:schemeClr val="dk1"/>
                        </a:solidFill>
                        <a:latin typeface="+mn-lt"/>
                        <a:ea typeface="+mn-ea"/>
                        <a:cs typeface="+mn-cs"/>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800" b="1" kern="1200" dirty="0" smtClean="0">
                          <a:solidFill>
                            <a:schemeClr val="dk1"/>
                          </a:solidFill>
                          <a:latin typeface="+mn-lt"/>
                          <a:ea typeface="+mn-ea"/>
                          <a:cs typeface="+mn-cs"/>
                        </a:rPr>
                        <a:t>13</a:t>
                      </a:r>
                      <a:endParaRPr lang="he-IL" sz="1800" b="1" kern="1200" dirty="0">
                        <a:solidFill>
                          <a:schemeClr val="dk1"/>
                        </a:solidFill>
                        <a:latin typeface="+mn-lt"/>
                        <a:ea typeface="+mn-ea"/>
                        <a:cs typeface="+mn-cs"/>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600" kern="1200" dirty="0" smtClean="0">
                          <a:solidFill>
                            <a:schemeClr val="dk1"/>
                          </a:solidFill>
                          <a:latin typeface="+mn-lt"/>
                          <a:ea typeface="+mn-ea"/>
                          <a:cs typeface="+mn-cs"/>
                        </a:rPr>
                        <a:t>ת' נ' חברה להפעלת מערכת סליקה פנסיונית מרכזית, בקשר להעברת מידע או כספים באמצעות מערכת סליקה פנסיונית מרכזית</a:t>
                      </a:r>
                      <a:endParaRPr lang="he-IL" sz="1600" kern="1200" dirty="0">
                        <a:solidFill>
                          <a:schemeClr val="dk1"/>
                        </a:solidFill>
                        <a:latin typeface="+mn-lt"/>
                        <a:ea typeface="+mn-ea"/>
                        <a:cs typeface="+mn-cs"/>
                      </a:endParaRPr>
                    </a:p>
                  </a:txBody>
                  <a:tcPr/>
                </a:tc>
                <a:extLst>
                  <a:ext uri="{0D108BD9-81ED-4DB2-BD59-A6C34878D82A}">
                    <a16:rowId xmlns:a16="http://schemas.microsoft.com/office/drawing/2014/main" val="10009"/>
                  </a:ext>
                </a:extLst>
              </a:tr>
              <a:tr h="370840">
                <a:tc>
                  <a:txBody>
                    <a:bodyPr/>
                    <a:lstStyle/>
                    <a:p>
                      <a:pPr rtl="1"/>
                      <a:r>
                        <a:rPr lang="he-IL" b="1" dirty="0" smtClean="0"/>
                        <a:t>14</a:t>
                      </a:r>
                      <a:endParaRPr lang="he-IL" b="1" dirty="0"/>
                    </a:p>
                  </a:txBody>
                  <a:tcPr/>
                </a:tc>
                <a:tc gridSpan="3">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600" kern="1200" dirty="0" smtClean="0">
                          <a:solidFill>
                            <a:schemeClr val="dk1"/>
                          </a:solidFill>
                          <a:latin typeface="+mn-lt"/>
                          <a:ea typeface="+mn-ea"/>
                          <a:cs typeface="+mn-cs"/>
                        </a:rPr>
                        <a:t>תביעה של מחזיק במניות או באמצעי שליטה בתאגיד מדורג או מחזיק במכשיר פיננסי שנקבע לגביו דירוג, נגד חברת דירוג, בעילה לפי כל דין הנובעת מדירוג</a:t>
                      </a:r>
                      <a:endParaRPr lang="he-IL" sz="1600" kern="1200" dirty="0">
                        <a:solidFill>
                          <a:schemeClr val="dk1"/>
                        </a:solidFill>
                        <a:latin typeface="+mn-lt"/>
                        <a:ea typeface="+mn-ea"/>
                        <a:cs typeface="+mn-cs"/>
                      </a:endParaRPr>
                    </a:p>
                  </a:txBody>
                  <a:tcPr/>
                </a:tc>
                <a:tc h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sz="1800" kern="1200" dirty="0">
                        <a:solidFill>
                          <a:schemeClr val="dk1"/>
                        </a:solidFill>
                        <a:latin typeface="+mn-lt"/>
                        <a:ea typeface="+mn-ea"/>
                        <a:cs typeface="+mn-cs"/>
                      </a:endParaRPr>
                    </a:p>
                  </a:txBody>
                  <a:tcPr/>
                </a:tc>
                <a:tc h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sz="1600" kern="1200" dirty="0">
                        <a:solidFill>
                          <a:schemeClr val="dk1"/>
                        </a:solidFill>
                        <a:latin typeface="+mn-lt"/>
                        <a:ea typeface="+mn-ea"/>
                        <a:cs typeface="+mn-cs"/>
                      </a:endParaRPr>
                    </a:p>
                  </a:txBody>
                  <a:tcPr/>
                </a:tc>
                <a:extLst>
                  <a:ext uri="{0D108BD9-81ED-4DB2-BD59-A6C34878D82A}">
                    <a16:rowId xmlns:a16="http://schemas.microsoft.com/office/drawing/2014/main" val="947228106"/>
                  </a:ext>
                </a:extLst>
              </a:tr>
            </a:tbl>
          </a:graphicData>
        </a:graphic>
      </p:graphicFrame>
    </p:spTree>
    <p:extLst>
      <p:ext uri="{BB962C8B-B14F-4D97-AF65-F5344CB8AC3E}">
        <p14:creationId xmlns:p14="http://schemas.microsoft.com/office/powerpoint/2010/main" val="24023412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Narkisim" pitchFamily="34" charset="-79"/>
                <a:cs typeface="Narkisim" pitchFamily="34" charset="-79"/>
              </a:rPr>
              <a:t>ס' 20</a:t>
            </a:r>
            <a:endParaRPr lang="he-IL" dirty="0">
              <a:latin typeface="Narkisim" pitchFamily="34" charset="-79"/>
              <a:cs typeface="Narkisim" pitchFamily="34" charset="-79"/>
            </a:endParaRPr>
          </a:p>
        </p:txBody>
      </p:sp>
      <p:sp>
        <p:nvSpPr>
          <p:cNvPr id="3" name="מציין מיקום תוכן 2"/>
          <p:cNvSpPr>
            <a:spLocks noGrp="1"/>
          </p:cNvSpPr>
          <p:nvPr>
            <p:ph idx="1"/>
          </p:nvPr>
        </p:nvSpPr>
        <p:spPr/>
        <p:txBody>
          <a:bodyPr/>
          <a:lstStyle/>
          <a:p>
            <a:pPr algn="just"/>
            <a:r>
              <a:rPr lang="he-IL" dirty="0">
                <a:latin typeface="Times New Roman"/>
                <a:ea typeface="Times New Roman"/>
                <a:cs typeface="FrankRuehl"/>
              </a:rPr>
              <a:t>(ה)	בית המשפט לא יפסוק בתובענה ייצוגית פיצויים לדוגמה, וכן לא יפסוק פיצויים בלא הוכחת נזק, למעט בתביעה כמפורט בפרט 9 בתוספת </a:t>
            </a:r>
            <a:r>
              <a:rPr lang="he-IL" dirty="0" err="1">
                <a:latin typeface="Times New Roman"/>
                <a:ea typeface="Times New Roman"/>
                <a:cs typeface="FrankRuehl"/>
              </a:rPr>
              <a:t>השניה</a:t>
            </a:r>
            <a:r>
              <a:rPr lang="he-IL" dirty="0">
                <a:latin typeface="Times New Roman"/>
                <a:ea typeface="Times New Roman"/>
                <a:cs typeface="FrankRuehl"/>
              </a:rPr>
              <a:t>, ואולם אין באמור כדי למנוע פסיקת פיצויים בשל נזק שאינו נזק ממון.</a:t>
            </a:r>
            <a:endParaRPr lang="he-IL" dirty="0"/>
          </a:p>
        </p:txBody>
      </p:sp>
    </p:spTree>
    <p:extLst>
      <p:ext uri="{BB962C8B-B14F-4D97-AF65-F5344CB8AC3E}">
        <p14:creationId xmlns:p14="http://schemas.microsoft.com/office/powerpoint/2010/main" val="10173941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Narkisim" pitchFamily="34" charset="-79"/>
                <a:cs typeface="Narkisim" pitchFamily="34" charset="-79"/>
              </a:rPr>
              <a:t>ניירות ערך</a:t>
            </a:r>
            <a:endParaRPr lang="he-IL" dirty="0">
              <a:latin typeface="Narkisim" pitchFamily="34" charset="-79"/>
              <a:cs typeface="Narkisim" pitchFamily="34" charset="-79"/>
            </a:endParaRPr>
          </a:p>
        </p:txBody>
      </p:sp>
      <p:sp>
        <p:nvSpPr>
          <p:cNvPr id="3" name="מציין מיקום תוכן 2"/>
          <p:cNvSpPr>
            <a:spLocks noGrp="1"/>
          </p:cNvSpPr>
          <p:nvPr>
            <p:ph idx="1"/>
          </p:nvPr>
        </p:nvSpPr>
        <p:spPr/>
        <p:txBody>
          <a:bodyPr>
            <a:normAutofit fontScale="62500" lnSpcReduction="20000"/>
          </a:bodyPr>
          <a:lstStyle/>
          <a:p>
            <a:pPr marL="0" indent="0">
              <a:buNone/>
            </a:pPr>
            <a:r>
              <a:rPr lang="he-IL" b="1" dirty="0" smtClean="0"/>
              <a:t>הגדרה</a:t>
            </a:r>
            <a:r>
              <a:rPr lang="he-IL" dirty="0"/>
              <a:t>: עילה הנובעת </a:t>
            </a:r>
            <a:r>
              <a:rPr lang="he-IL" b="1" dirty="0"/>
              <a:t>מזיקה</a:t>
            </a:r>
            <a:r>
              <a:rPr lang="he-IL" dirty="0"/>
              <a:t> לנייר </a:t>
            </a:r>
            <a:r>
              <a:rPr lang="he-IL" dirty="0" smtClean="0"/>
              <a:t>ערך</a:t>
            </a:r>
          </a:p>
          <a:p>
            <a:pPr marL="0" indent="0">
              <a:buNone/>
            </a:pPr>
            <a:endParaRPr lang="he-IL" dirty="0" smtClean="0"/>
          </a:p>
          <a:p>
            <a:r>
              <a:rPr lang="he-IL" dirty="0" smtClean="0"/>
              <a:t>פרטים </a:t>
            </a:r>
            <a:r>
              <a:rPr lang="he-IL" dirty="0"/>
              <a:t>מטעים בתשקיף, פרטים מטעים בדיווחים שוטפים (מחוק ניירות ערך).</a:t>
            </a:r>
            <a:endParaRPr lang="en-US" dirty="0"/>
          </a:p>
          <a:p>
            <a:endParaRPr lang="he-IL" dirty="0" smtClean="0"/>
          </a:p>
          <a:p>
            <a:r>
              <a:rPr lang="he-IL" dirty="0" smtClean="0"/>
              <a:t>מכירת </a:t>
            </a:r>
            <a:r>
              <a:rPr lang="he-IL" dirty="0"/>
              <a:t>מניות </a:t>
            </a:r>
            <a:r>
              <a:rPr lang="he-IL" dirty="0" smtClean="0"/>
              <a:t>ללא הצעת </a:t>
            </a:r>
            <a:r>
              <a:rPr lang="he-IL" dirty="0"/>
              <a:t>רכש במקרים שנדרשים, כגון הצעת רכש מיוחדת כאשר על ידי הרכישה הרוכש נעשה בעל שליטה (מחוק החברות).</a:t>
            </a:r>
            <a:endParaRPr lang="en-US" dirty="0"/>
          </a:p>
          <a:p>
            <a:pPr marL="0" indent="0">
              <a:buNone/>
            </a:pPr>
            <a:endParaRPr lang="he-IL" dirty="0" smtClean="0"/>
          </a:p>
          <a:p>
            <a:r>
              <a:rPr lang="he-IL" dirty="0" smtClean="0"/>
              <a:t>רשות לניירות ערך – קרן מיוחדת</a:t>
            </a:r>
            <a:endParaRPr lang="en-US" dirty="0"/>
          </a:p>
          <a:p>
            <a:endParaRPr lang="he-IL" dirty="0" smtClean="0"/>
          </a:p>
          <a:p>
            <a:r>
              <a:rPr lang="he-IL" dirty="0" smtClean="0"/>
              <a:t>תביעות מורכבות</a:t>
            </a:r>
            <a:r>
              <a:rPr lang="he-IL" dirty="0"/>
              <a:t>. מעט משרדים עוסקים בזה. שווי התביעה גבוה מאוד</a:t>
            </a:r>
            <a:r>
              <a:rPr lang="he-IL" dirty="0" smtClean="0"/>
              <a:t>.</a:t>
            </a:r>
          </a:p>
          <a:p>
            <a:pPr marL="0" indent="0">
              <a:buNone/>
            </a:pPr>
            <a:endParaRPr lang="en-US" dirty="0"/>
          </a:p>
          <a:p>
            <a:r>
              <a:rPr lang="he-IL" dirty="0" smtClean="0"/>
              <a:t>תביעה </a:t>
            </a:r>
            <a:r>
              <a:rPr lang="he-IL" dirty="0"/>
              <a:t>נגזרת מול </a:t>
            </a:r>
            <a:r>
              <a:rPr lang="he-IL" dirty="0" smtClean="0"/>
              <a:t>ייצוגית</a:t>
            </a:r>
          </a:p>
          <a:p>
            <a:pPr marL="0" indent="0">
              <a:buNone/>
            </a:pPr>
            <a:endParaRPr lang="he-IL" dirty="0" smtClean="0"/>
          </a:p>
          <a:p>
            <a:r>
              <a:rPr lang="he-IL" dirty="0" smtClean="0"/>
              <a:t>החלטה השופטת </a:t>
            </a:r>
            <a:r>
              <a:rPr lang="he-IL" dirty="0" err="1" smtClean="0"/>
              <a:t>גרוסקופף</a:t>
            </a:r>
            <a:r>
              <a:rPr lang="he-IL" dirty="0" smtClean="0"/>
              <a:t> "הראל </a:t>
            </a:r>
            <a:r>
              <a:rPr lang="he-IL" dirty="0" err="1" smtClean="0"/>
              <a:t>פיא</a:t>
            </a:r>
            <a:r>
              <a:rPr lang="he-IL" dirty="0" smtClean="0"/>
              <a:t>" גם בעל מניות גדול ומוסדי</a:t>
            </a:r>
            <a:endParaRPr lang="he-IL" dirty="0"/>
          </a:p>
          <a:p>
            <a:endParaRPr lang="he-IL" dirty="0"/>
          </a:p>
        </p:txBody>
      </p:sp>
    </p:spTree>
    <p:extLst>
      <p:ext uri="{BB962C8B-B14F-4D97-AF65-F5344CB8AC3E}">
        <p14:creationId xmlns:p14="http://schemas.microsoft.com/office/powerpoint/2010/main" val="1093473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Narkisim" pitchFamily="34" charset="-79"/>
                <a:cs typeface="Narkisim" pitchFamily="34" charset="-79"/>
              </a:rPr>
              <a:t>מפגעים סביבתיים</a:t>
            </a:r>
            <a:endParaRPr lang="he-IL" dirty="0">
              <a:latin typeface="Narkisim" pitchFamily="34" charset="-79"/>
              <a:cs typeface="Narkisim" pitchFamily="34" charset="-79"/>
            </a:endParaRPr>
          </a:p>
        </p:txBody>
      </p:sp>
      <p:sp>
        <p:nvSpPr>
          <p:cNvPr id="3" name="מציין מיקום תוכן 2"/>
          <p:cNvSpPr>
            <a:spLocks noGrp="1"/>
          </p:cNvSpPr>
          <p:nvPr>
            <p:ph idx="1"/>
          </p:nvPr>
        </p:nvSpPr>
        <p:spPr/>
        <p:txBody>
          <a:bodyPr>
            <a:normAutofit fontScale="85000" lnSpcReduction="10000"/>
          </a:bodyPr>
          <a:lstStyle/>
          <a:p>
            <a:pPr marL="0" indent="0" algn="just">
              <a:buNone/>
            </a:pPr>
            <a:r>
              <a:rPr lang="he-IL" b="1" dirty="0" smtClean="0"/>
              <a:t>פרט 6: </a:t>
            </a:r>
            <a:r>
              <a:rPr lang="he-IL" dirty="0" smtClean="0"/>
              <a:t>תביעה </a:t>
            </a:r>
            <a:r>
              <a:rPr lang="he-IL" dirty="0"/>
              <a:t>בקשר למפגע סביבתי נגד גורם המפגע; </a:t>
            </a:r>
            <a:r>
              <a:rPr lang="he-IL" dirty="0" err="1"/>
              <a:t>לענין</a:t>
            </a:r>
            <a:r>
              <a:rPr lang="he-IL" dirty="0"/>
              <a:t> זה, "גורם המפגע", "מפגע סביבתי" – כמשמעותם בחוק למניעת מפגעים סביבתיים</a:t>
            </a:r>
            <a:r>
              <a:rPr lang="he-IL" dirty="0" smtClean="0"/>
              <a:t>.</a:t>
            </a:r>
          </a:p>
          <a:p>
            <a:pPr marL="0" indent="0" algn="just">
              <a:buNone/>
            </a:pPr>
            <a:endParaRPr lang="he-IL" dirty="0" smtClean="0"/>
          </a:p>
          <a:p>
            <a:pPr marL="0" indent="0" algn="just">
              <a:buNone/>
            </a:pPr>
            <a:r>
              <a:rPr lang="he-IL" b="1" dirty="0" smtClean="0"/>
              <a:t>חוק למניעת סביבתיים: </a:t>
            </a:r>
            <a:r>
              <a:rPr lang="he-IL" dirty="0" smtClean="0"/>
              <a:t>"מפגע </a:t>
            </a:r>
            <a:r>
              <a:rPr lang="he-IL" dirty="0"/>
              <a:t>סביבתי" – זיהום אויר, רעש, ריח, זיהום מים, זיהום מי-ים, זיהום על ידי פסולת, זיהום על ידי חומרים מסוכנים, זיהום על ידי קרינה, פגיעה בסביבה החופית, מפגע אסבסט, והכל כשהם בניגוד לחיקוק, לצו, לתכנית, </a:t>
            </a:r>
            <a:r>
              <a:rPr lang="he-IL" dirty="0" err="1"/>
              <a:t>לרשיון</a:t>
            </a:r>
            <a:r>
              <a:rPr lang="he-IL" dirty="0"/>
              <a:t> עסק או לכל היתר או </a:t>
            </a:r>
            <a:r>
              <a:rPr lang="he-IL" dirty="0" err="1"/>
              <a:t>רשיון</a:t>
            </a:r>
            <a:r>
              <a:rPr lang="he-IL" dirty="0"/>
              <a:t> אחר, או שיש בהם פגיעה בבריאותו של אדם או גרימת סבל ממשי לאדם; </a:t>
            </a:r>
            <a:r>
              <a:rPr lang="he-IL" dirty="0" err="1"/>
              <a:t>לענין</a:t>
            </a:r>
            <a:r>
              <a:rPr lang="he-IL" dirty="0"/>
              <a:t> זה "תכנית" – כהגדרתה בחוק התכנון והבניה, תשכ"ה-1965</a:t>
            </a:r>
            <a:r>
              <a:rPr lang="he-IL" dirty="0" smtClean="0"/>
              <a:t>;</a:t>
            </a:r>
            <a:endParaRPr lang="he-IL" dirty="0"/>
          </a:p>
        </p:txBody>
      </p:sp>
    </p:spTree>
    <p:extLst>
      <p:ext uri="{BB962C8B-B14F-4D97-AF65-F5344CB8AC3E}">
        <p14:creationId xmlns:p14="http://schemas.microsoft.com/office/powerpoint/2010/main" val="1093473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Narkisim" pitchFamily="34" charset="-79"/>
                <a:cs typeface="Narkisim" pitchFamily="34" charset="-79"/>
              </a:rPr>
              <a:t>מפגעים סביבתיים המשך</a:t>
            </a:r>
            <a:endParaRPr lang="he-IL" dirty="0">
              <a:latin typeface="Narkisim" pitchFamily="34" charset="-79"/>
              <a:cs typeface="Narkisim" pitchFamily="34" charset="-79"/>
            </a:endParaRPr>
          </a:p>
        </p:txBody>
      </p:sp>
      <p:sp>
        <p:nvSpPr>
          <p:cNvPr id="3" name="מציין מיקום תוכן 2"/>
          <p:cNvSpPr>
            <a:spLocks noGrp="1"/>
          </p:cNvSpPr>
          <p:nvPr>
            <p:ph idx="1"/>
          </p:nvPr>
        </p:nvSpPr>
        <p:spPr/>
        <p:txBody>
          <a:bodyPr/>
          <a:lstStyle/>
          <a:p>
            <a:r>
              <a:rPr lang="he-IL" dirty="0" smtClean="0"/>
              <a:t>"בקשר למפגע סביבתי" הגדרה רחבה מאוד</a:t>
            </a:r>
          </a:p>
          <a:p>
            <a:r>
              <a:rPr lang="he-IL" dirty="0" smtClean="0"/>
              <a:t>עשרות חוקים רלבנטיים</a:t>
            </a:r>
          </a:p>
          <a:p>
            <a:r>
              <a:rPr lang="he-IL" dirty="0" smtClean="0"/>
              <a:t>שימוש בכל המשפט הפרטי</a:t>
            </a:r>
          </a:p>
          <a:p>
            <a:r>
              <a:rPr lang="he-IL" dirty="0" smtClean="0"/>
              <a:t>השוואה בין ייצוגית לתובענה קבוצתית</a:t>
            </a:r>
          </a:p>
          <a:p>
            <a:r>
              <a:rPr lang="he-IL" dirty="0" smtClean="0"/>
              <a:t>גם וגם? </a:t>
            </a:r>
            <a:r>
              <a:rPr lang="he-IL" sz="1700" u="sng" dirty="0" smtClean="0">
                <a:solidFill>
                  <a:srgbClr val="1122CC"/>
                </a:solidFill>
                <a:latin typeface="arial"/>
                <a:hlinkClick r:id="rId2"/>
              </a:rPr>
              <a:t>ת"צ </a:t>
            </a:r>
            <a:r>
              <a:rPr lang="he-IL" sz="1700" u="sng" dirty="0">
                <a:solidFill>
                  <a:srgbClr val="1122CC"/>
                </a:solidFill>
                <a:latin typeface="arial"/>
                <a:hlinkClick r:id="rId2"/>
              </a:rPr>
              <a:t>(ירושלים) 21679-11-11 </a:t>
            </a:r>
            <a:r>
              <a:rPr lang="he-IL" sz="1700" u="sng" dirty="0" smtClean="0">
                <a:solidFill>
                  <a:srgbClr val="1122CC"/>
                </a:solidFill>
                <a:latin typeface="arial"/>
                <a:hlinkClick r:id="rId2"/>
              </a:rPr>
              <a:t>דניאל </a:t>
            </a:r>
            <a:r>
              <a:rPr lang="he-IL" sz="1700" u="sng" dirty="0">
                <a:solidFill>
                  <a:srgbClr val="1122CC"/>
                </a:solidFill>
                <a:latin typeface="arial"/>
                <a:hlinkClick r:id="rId2"/>
              </a:rPr>
              <a:t>שוורץ ואח' נ' אמות השקעות </a:t>
            </a:r>
            <a:r>
              <a:rPr lang="he-IL" sz="1700" u="sng" dirty="0" err="1">
                <a:solidFill>
                  <a:srgbClr val="1122CC"/>
                </a:solidFill>
                <a:latin typeface="arial"/>
                <a:hlinkClick r:id="rId2"/>
              </a:rPr>
              <a:t>בעמ</a:t>
            </a:r>
            <a:r>
              <a:rPr lang="he-IL" sz="1700" u="sng" dirty="0">
                <a:solidFill>
                  <a:srgbClr val="1122CC"/>
                </a:solidFill>
                <a:latin typeface="arial"/>
                <a:hlinkClick r:id="rId2"/>
              </a:rPr>
              <a:t> </a:t>
            </a:r>
            <a:r>
              <a:rPr lang="he-IL" sz="1700" b="1" u="sng" dirty="0" smtClean="0">
                <a:solidFill>
                  <a:srgbClr val="1122CC"/>
                </a:solidFill>
                <a:latin typeface="arial"/>
              </a:rPr>
              <a:t>ואח'</a:t>
            </a:r>
            <a:endParaRPr lang="he-IL" sz="1700" u="sng" dirty="0">
              <a:solidFill>
                <a:srgbClr val="222222"/>
              </a:solidFill>
              <a:latin typeface="arial"/>
            </a:endParaRPr>
          </a:p>
          <a:p>
            <a:endParaRPr lang="he-IL" dirty="0"/>
          </a:p>
        </p:txBody>
      </p:sp>
    </p:spTree>
    <p:extLst>
      <p:ext uri="{BB962C8B-B14F-4D97-AF65-F5344CB8AC3E}">
        <p14:creationId xmlns:p14="http://schemas.microsoft.com/office/powerpoint/2010/main" val="473062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Narkisim" pitchFamily="34" charset="-79"/>
                <a:cs typeface="Narkisim" pitchFamily="34" charset="-79"/>
              </a:rPr>
              <a:t>מה המתודה?</a:t>
            </a:r>
            <a:endParaRPr lang="he-IL" dirty="0">
              <a:latin typeface="Narkisim" pitchFamily="34" charset="-79"/>
              <a:cs typeface="Narkisim" pitchFamily="34" charset="-79"/>
            </a:endParaRPr>
          </a:p>
        </p:txBody>
      </p:sp>
      <p:sp>
        <p:nvSpPr>
          <p:cNvPr id="3" name="מציין מיקום תוכן 2"/>
          <p:cNvSpPr>
            <a:spLocks noGrp="1"/>
          </p:cNvSpPr>
          <p:nvPr>
            <p:ph idx="1"/>
          </p:nvPr>
        </p:nvSpPr>
        <p:spPr/>
        <p:txBody>
          <a:bodyPr>
            <a:normAutofit/>
          </a:bodyPr>
          <a:lstStyle/>
          <a:p>
            <a:r>
              <a:rPr lang="he-IL" dirty="0" smtClean="0"/>
              <a:t>פירוט עובדתי של המקרה</a:t>
            </a:r>
          </a:p>
          <a:p>
            <a:r>
              <a:rPr lang="he-IL" dirty="0" smtClean="0"/>
              <a:t>בחינת העילות המשפטיות</a:t>
            </a:r>
          </a:p>
          <a:p>
            <a:r>
              <a:rPr lang="he-IL" dirty="0" smtClean="0"/>
              <a:t>בחינה לפי פרטים ספציפיים [עילות מול שערים]</a:t>
            </a:r>
          </a:p>
          <a:p>
            <a:r>
              <a:rPr lang="he-IL" dirty="0" smtClean="0"/>
              <a:t>בחינה לפי פרט 1</a:t>
            </a:r>
          </a:p>
          <a:p>
            <a:pPr lvl="0"/>
            <a:r>
              <a:rPr lang="he-IL" dirty="0">
                <a:solidFill>
                  <a:prstClr val="black"/>
                </a:solidFill>
              </a:rPr>
              <a:t>חוק החוזים, פקודת </a:t>
            </a:r>
            <a:r>
              <a:rPr lang="he-IL" dirty="0" err="1">
                <a:solidFill>
                  <a:prstClr val="black"/>
                </a:solidFill>
              </a:rPr>
              <a:t>הנזיקין</a:t>
            </a:r>
            <a:r>
              <a:rPr lang="he-IL" dirty="0">
                <a:solidFill>
                  <a:prstClr val="black"/>
                </a:solidFill>
              </a:rPr>
              <a:t>, עשיית עושר</a:t>
            </a:r>
          </a:p>
          <a:p>
            <a:r>
              <a:rPr lang="he-IL" dirty="0" smtClean="0"/>
              <a:t>הגשה לפי מספר פרטים בתוספת [גם במחיר של הבדלת עילות]</a:t>
            </a:r>
          </a:p>
        </p:txBody>
      </p:sp>
    </p:spTree>
    <p:extLst>
      <p:ext uri="{BB962C8B-B14F-4D97-AF65-F5344CB8AC3E}">
        <p14:creationId xmlns:p14="http://schemas.microsoft.com/office/powerpoint/2010/main" val="1309716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Narkisim" pitchFamily="34" charset="-79"/>
                <a:cs typeface="Narkisim" pitchFamily="34" charset="-79"/>
              </a:rPr>
              <a:t>סעדים הצהרתיים?</a:t>
            </a:r>
            <a:endParaRPr lang="he-IL" dirty="0">
              <a:latin typeface="Narkisim" pitchFamily="34" charset="-79"/>
              <a:cs typeface="Narkisim" pitchFamily="34" charset="-79"/>
            </a:endParaRPr>
          </a:p>
        </p:txBody>
      </p:sp>
      <p:sp>
        <p:nvSpPr>
          <p:cNvPr id="3" name="מציין מיקום תוכן 2"/>
          <p:cNvSpPr>
            <a:spLocks noGrp="1"/>
          </p:cNvSpPr>
          <p:nvPr>
            <p:ph idx="1"/>
          </p:nvPr>
        </p:nvSpPr>
        <p:spPr/>
        <p:txBody>
          <a:bodyPr>
            <a:normAutofit fontScale="92500" lnSpcReduction="20000"/>
          </a:bodyPr>
          <a:lstStyle/>
          <a:p>
            <a:pPr marL="0" indent="0" algn="just">
              <a:buNone/>
            </a:pPr>
            <a:r>
              <a:rPr lang="he-IL" dirty="0" smtClean="0"/>
              <a:t>22.</a:t>
            </a:r>
            <a:r>
              <a:rPr lang="he-IL" dirty="0"/>
              <a:t>	(א)	הכריע בית המשפט בתובענה הייצוגית, כולה או חלקה, לטובת הקבוצה, כולה או חלקה, לרבות בדרך של אישור הסדר פשרה, יורה על תשלום גמול לתובע המייצג, בהתחשב בשיקולים כאמור בסעיף קטן (ב), אלא אם כן מצא, מטעמים מיוחדים שיירשמו, שהדבר אינו מוצדק בנסיבות </a:t>
            </a:r>
            <a:r>
              <a:rPr lang="he-IL" dirty="0" err="1"/>
              <a:t>הענין</a:t>
            </a:r>
            <a:r>
              <a:rPr lang="he-IL" dirty="0"/>
              <a:t>.</a:t>
            </a:r>
          </a:p>
          <a:p>
            <a:pPr marL="0" indent="0" algn="just">
              <a:buNone/>
            </a:pPr>
            <a:r>
              <a:rPr lang="he-IL" dirty="0" smtClean="0"/>
              <a:t>(</a:t>
            </a:r>
            <a:r>
              <a:rPr lang="he-IL" dirty="0"/>
              <a:t>ב)	בקביעת שיעור הגמול יתחשב בית המשפט, בין השאר, בשיקולים אלה:</a:t>
            </a:r>
          </a:p>
          <a:p>
            <a:pPr marL="0" indent="0" algn="just">
              <a:buNone/>
            </a:pPr>
            <a:r>
              <a:rPr lang="he-IL" dirty="0"/>
              <a:t>(1)</a:t>
            </a:r>
            <a:r>
              <a:rPr lang="he-IL" b="1" dirty="0"/>
              <a:t>	הטרחה שטרח התובע המייצג והסיכון שנטל על עצמו בהגשת התובענה הייצוגית ובניהולה, בפרט אם הסעד המבוקש בתובענה הוא סעד הצהרתי;</a:t>
            </a:r>
          </a:p>
          <a:p>
            <a:endParaRPr lang="he-IL" dirty="0"/>
          </a:p>
        </p:txBody>
      </p:sp>
    </p:spTree>
    <p:extLst>
      <p:ext uri="{BB962C8B-B14F-4D97-AF65-F5344CB8AC3E}">
        <p14:creationId xmlns:p14="http://schemas.microsoft.com/office/powerpoint/2010/main" val="38703994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44624"/>
            <a:ext cx="8229600" cy="1143000"/>
          </a:xfrm>
        </p:spPr>
        <p:txBody>
          <a:bodyPr>
            <a:normAutofit/>
          </a:bodyPr>
          <a:lstStyle/>
          <a:p>
            <a:r>
              <a:rPr lang="he-IL" dirty="0">
                <a:latin typeface="Narkisim" pitchFamily="34" charset="-79"/>
                <a:cs typeface="Narkisim" pitchFamily="34" charset="-79"/>
              </a:rPr>
              <a:t>אגרות</a:t>
            </a:r>
            <a:endParaRPr lang="en-US" dirty="0">
              <a:latin typeface="Narkisim" pitchFamily="34" charset="-79"/>
              <a:cs typeface="Narkisim" pitchFamily="34" charset="-79"/>
            </a:endParaRPr>
          </a:p>
        </p:txBody>
      </p:sp>
      <p:sp>
        <p:nvSpPr>
          <p:cNvPr id="3" name="מציין מיקום תוכן 2"/>
          <p:cNvSpPr>
            <a:spLocks noGrp="1"/>
          </p:cNvSpPr>
          <p:nvPr>
            <p:ph idx="1"/>
          </p:nvPr>
        </p:nvSpPr>
        <p:spPr>
          <a:xfrm>
            <a:off x="467544" y="980728"/>
            <a:ext cx="8229600" cy="4525963"/>
          </a:xfrm>
        </p:spPr>
        <p:txBody>
          <a:bodyPr>
            <a:normAutofit fontScale="25000" lnSpcReduction="20000"/>
          </a:bodyPr>
          <a:lstStyle/>
          <a:p>
            <a:pPr marL="0" indent="0">
              <a:buNone/>
            </a:pPr>
            <a:r>
              <a:rPr lang="he-IL" sz="7400" b="1" dirty="0"/>
              <a:t>תקנות בתי המשפט (אגרות), </a:t>
            </a:r>
            <a:r>
              <a:rPr lang="he-IL" sz="7400" b="1" dirty="0" smtClean="0"/>
              <a:t>תשס"ז-2007  [תיקון 2018]</a:t>
            </a:r>
            <a:endParaRPr lang="he-IL" sz="7400" b="1" dirty="0"/>
          </a:p>
          <a:p>
            <a:pPr marL="0" indent="0">
              <a:buNone/>
            </a:pPr>
            <a:r>
              <a:rPr lang="he-IL" sz="4800" dirty="0"/>
              <a:t>7א.     (א)  בתובענה ייצוגית שאינה נגד רשות לפי פרט 11 לתוספת השנייה לחוק תובענות ייצוגיות, תשולם אגרה לפי פרט 4א או 11א בתוספת, לפי העניין, </a:t>
            </a:r>
            <a:r>
              <a:rPr lang="he-IL" sz="4800" b="1" dirty="0"/>
              <a:t>בשני שיעורים</a:t>
            </a:r>
            <a:r>
              <a:rPr lang="he-IL" sz="4800" dirty="0"/>
              <a:t>, כמפורט להלן:</a:t>
            </a:r>
          </a:p>
          <a:p>
            <a:pPr marL="0" indent="0">
              <a:buNone/>
            </a:pPr>
            <a:r>
              <a:rPr lang="he-IL" sz="4800" dirty="0"/>
              <a:t>(1)   עם הגשת הבקשה לאישור התובענה כייצוגית, ישלם המבקש את הסכום הנקוב בפרט 4ב או 11ב בתוספת, לפי העניין (להלן – חלקה הראשון של האגרה);</a:t>
            </a:r>
          </a:p>
          <a:p>
            <a:pPr marL="0" indent="0">
              <a:buNone/>
            </a:pPr>
            <a:r>
              <a:rPr lang="he-IL" sz="4800" dirty="0"/>
              <a:t>(2)   ניתן פסק דין הדוחה את התובענה, ישלם המבקש את יתרת סכום האגרה (להלן – חלקה השני של האגרה);</a:t>
            </a:r>
          </a:p>
          <a:p>
            <a:pPr marL="0" indent="0">
              <a:buNone/>
            </a:pPr>
            <a:r>
              <a:rPr lang="he-IL" sz="4800" dirty="0"/>
              <a:t>(3)   ניתן פסק דין בהליך המקבל את התובענה כולה או חלקה או פסק דין המאשר הסדר פשרה לפי סעיף 19 לחוק תובענות ייצוגיות, ישלם המשיב את חלקה השני של האגרה וישפה את המבקש על סכום האגרה ששילם בעד חלקה הראשון של האגרה בתוספת הפרשי הצמדה למדד; על אף האמור, רשאי בית המשפט לפטור את המשיב מתשלום חלקה השני של האגרה לפי פסקה זו, כולה או חלקה, מטעמים מיוחדים שיירשמו;</a:t>
            </a:r>
          </a:p>
          <a:p>
            <a:pPr marL="0" indent="0">
              <a:buNone/>
            </a:pPr>
            <a:r>
              <a:rPr lang="he-IL" sz="4800" dirty="0"/>
              <a:t>(4)   ניתן פסק דין המאשר הסדר הסתלקות לפי סעיף 16 לחוק תובענות ייצוגיות ישלם המבקש את חלקה השני של האגרה; על אף האמור רשאי בית המשפט –</a:t>
            </a:r>
          </a:p>
          <a:p>
            <a:pPr marL="0" indent="0">
              <a:buNone/>
            </a:pPr>
            <a:r>
              <a:rPr lang="he-IL" sz="4800" dirty="0"/>
              <a:t>(א)   להורות כי המשיב ישלם את חלקה השני של האגרה וישפה את המבקש על סכום האגרה ששילם בעד חלקה הראשון של האגרה בתוספת הפרשי הצמדה למדד;</a:t>
            </a:r>
          </a:p>
          <a:p>
            <a:pPr marL="0" indent="0">
              <a:buNone/>
            </a:pPr>
            <a:r>
              <a:rPr lang="he-IL" sz="4800" dirty="0"/>
              <a:t>(ב)   לפטור את המבקש מתשלום חלקה השני של האגרה לפי פסקה זו, כולה או חלקה, מטעמים מיוחדים שיירשמו.</a:t>
            </a:r>
          </a:p>
          <a:p>
            <a:pPr marL="0" indent="0">
              <a:buNone/>
            </a:pPr>
            <a:r>
              <a:rPr lang="he-IL" sz="4800" dirty="0"/>
              <a:t>           (ב)  בתובענה ייצוגית נגד רשות לפי פרט 11 לתוספת השנייה לחוק תובענות ייצוגיות תשולם אגרה לפי פרט 22א, ויחולו ההוראות שלהלן:</a:t>
            </a:r>
          </a:p>
          <a:p>
            <a:pPr marL="0" indent="0">
              <a:buNone/>
            </a:pPr>
            <a:r>
              <a:rPr lang="he-IL" sz="4800" dirty="0"/>
              <a:t>(1)   ניתן פסק דין בהליך המקבל את התובענה כולה או חלקה, או המאשר הסדר פשרה לפי סעיף 19 לחוק תובענות ייצוגיות, תשפה הרשות את המבקש על סכום האגרה ששילם במועד הגשת הבקשה לאישור התובענה כייצוגית בתוספת הפרשי הצמדה למדד;</a:t>
            </a:r>
          </a:p>
          <a:p>
            <a:pPr marL="0" indent="0">
              <a:buNone/>
            </a:pPr>
            <a:r>
              <a:rPr lang="he-IL" sz="4800" dirty="0"/>
              <a:t>(2)   ניתן פסק דין המאשר הסדר הסתלקות לפי סעיף 16 לחוק תובענות ייצוגיות, רשאי בית המשפט להורות כי הרשות תשפה את המבקש על סכום האגרה ששילם במועד הגשת הבקשה לאישור התובענה כייצוגית בתוספת הפרשי הצמדה למדד;</a:t>
            </a:r>
          </a:p>
          <a:p>
            <a:pPr marL="0" indent="0">
              <a:buNone/>
            </a:pPr>
            <a:r>
              <a:rPr lang="he-IL" sz="4800" dirty="0"/>
              <a:t>(3)   במקרים שבהם הודיעה רשות כי היא תחדל מהגבייה שבשלה הוגשה הבקשה לאישור, בהתאם לסעיף 9 לחוק תובענות ייצוגיות, ינוכה מן האגרה ששולמה, כערכה במועד התשלום, סכום הנקוב בפרט 33 בתוספת, כערכו במועד התשלום, ויתרת האגרה ששולמה תוחזר, בתוספת הפרשי הצמדה על היתרה, כאמור בתקנה 17.</a:t>
            </a:r>
          </a:p>
          <a:p>
            <a:pPr marL="0" indent="0">
              <a:buNone/>
            </a:pPr>
            <a:r>
              <a:rPr lang="he-IL" sz="4800" dirty="0"/>
              <a:t>           (ג)   סכום האגרה כאמור בתקנה זו, יחול גם על הגשת הודעה לצד שלישי וישולם במלואו, בלא חלוקה לשני שיעורים, עם הגשת ההודעה.</a:t>
            </a:r>
          </a:p>
          <a:p>
            <a:pPr marL="0" indent="0">
              <a:buNone/>
            </a:pPr>
            <a:r>
              <a:rPr lang="he-IL" sz="4800" dirty="0"/>
              <a:t>           (ד)  בתקנה זו –</a:t>
            </a:r>
          </a:p>
          <a:p>
            <a:pPr marL="0" indent="0">
              <a:buNone/>
            </a:pPr>
            <a:r>
              <a:rPr lang="he-IL" sz="4800" dirty="0"/>
              <a:t>           "מבקש" – מי שהגיש לבית המשפט בקשה לאישור תובענה ייצוגית, לרבות תובע מייצג, כהגדרתו בחוק תובענות ייצוגיות;</a:t>
            </a:r>
          </a:p>
          <a:p>
            <a:pPr marL="0" indent="0">
              <a:buNone/>
            </a:pPr>
            <a:r>
              <a:rPr lang="he-IL" sz="4800" dirty="0"/>
              <a:t>           "רשות" – כהגדרתה בסעיף 2 לחוק בתי משפט לעניינים </a:t>
            </a:r>
            <a:r>
              <a:rPr lang="he-IL" sz="4800" dirty="0" err="1"/>
              <a:t>מינהליים</a:t>
            </a:r>
            <a:r>
              <a:rPr lang="he-IL" sz="4800" dirty="0"/>
              <a:t>.</a:t>
            </a:r>
          </a:p>
          <a:p>
            <a:pPr marL="0" indent="0">
              <a:buNone/>
            </a:pPr>
            <a:r>
              <a:rPr lang="he-IL" sz="4800" dirty="0"/>
              <a:t>           (ה)  בפתח הבקשה לאישור התובענה הייצוגית יציין המבקש אם הוא פטור או חייב באגרה לפי תקנות אלה, ואם פטור יציין את מספר התקנה שמכוחה הוא פטור.</a:t>
            </a:r>
          </a:p>
        </p:txBody>
      </p:sp>
    </p:spTree>
    <p:extLst>
      <p:ext uri="{BB962C8B-B14F-4D97-AF65-F5344CB8AC3E}">
        <p14:creationId xmlns:p14="http://schemas.microsoft.com/office/powerpoint/2010/main" val="8297258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normAutofit/>
          </a:bodyPr>
          <a:lstStyle/>
          <a:p>
            <a:pPr marL="0" indent="0">
              <a:buNone/>
            </a:pPr>
            <a:r>
              <a:rPr lang="he-IL" sz="2000" b="1" dirty="0" smtClean="0"/>
              <a:t>אגרות (תוספת)</a:t>
            </a:r>
          </a:p>
          <a:p>
            <a:pPr marL="0" indent="0">
              <a:buNone/>
            </a:pPr>
            <a:endParaRPr lang="he-IL" sz="2000" u="sng" dirty="0"/>
          </a:p>
          <a:p>
            <a:pPr marL="0" indent="0">
              <a:buNone/>
            </a:pPr>
            <a:r>
              <a:rPr lang="he-IL" sz="2000" u="sng" dirty="0" smtClean="0"/>
              <a:t>בית משפט השלום</a:t>
            </a:r>
            <a:endParaRPr lang="en-US" sz="2000" u="sng" dirty="0"/>
          </a:p>
          <a:p>
            <a:pPr marL="0" indent="0">
              <a:buNone/>
            </a:pPr>
            <a:r>
              <a:rPr lang="en-US" sz="2000" dirty="0" smtClean="0"/>
              <a:t>4</a:t>
            </a:r>
            <a:r>
              <a:rPr lang="he-IL" sz="2000" dirty="0" smtClean="0"/>
              <a:t>א</a:t>
            </a:r>
            <a:r>
              <a:rPr lang="he-IL" sz="2000" dirty="0"/>
              <a:t>.     תובענה ייצוגית                                                    </a:t>
            </a:r>
            <a:r>
              <a:rPr lang="he-IL" sz="2000" dirty="0" smtClean="0"/>
              <a:t>	</a:t>
            </a:r>
            <a:r>
              <a:rPr lang="he-IL" sz="2000" dirty="0"/>
              <a:t>  8,095</a:t>
            </a:r>
          </a:p>
          <a:p>
            <a:pPr marL="0" indent="0">
              <a:buNone/>
            </a:pPr>
            <a:r>
              <a:rPr lang="he-IL" sz="2000" dirty="0" smtClean="0"/>
              <a:t>4ב</a:t>
            </a:r>
            <a:r>
              <a:rPr lang="he-IL" sz="2000" dirty="0"/>
              <a:t>.     חלקה הראשון של האגרה בתובענה ייצוגית לפי תקנה </a:t>
            </a:r>
            <a:r>
              <a:rPr lang="he-IL" sz="2000" dirty="0" smtClean="0"/>
              <a:t>			7א(א</a:t>
            </a:r>
            <a:r>
              <a:rPr lang="he-IL" sz="2000" dirty="0"/>
              <a:t>)(1)          </a:t>
            </a:r>
            <a:r>
              <a:rPr lang="he-IL" sz="2000" dirty="0" smtClean="0"/>
              <a:t>					</a:t>
            </a:r>
            <a:r>
              <a:rPr lang="he-IL" sz="2000" dirty="0"/>
              <a:t>  3,036</a:t>
            </a:r>
          </a:p>
          <a:p>
            <a:pPr marL="0" indent="0">
              <a:buNone/>
            </a:pPr>
            <a:endParaRPr lang="he-IL" sz="2000" dirty="0" smtClean="0"/>
          </a:p>
          <a:p>
            <a:pPr marL="0" indent="0">
              <a:buNone/>
            </a:pPr>
            <a:r>
              <a:rPr lang="he-IL" sz="2000" u="sng" dirty="0" smtClean="0"/>
              <a:t>בית משפט מחוזי</a:t>
            </a:r>
          </a:p>
          <a:p>
            <a:pPr marL="0" indent="0">
              <a:buNone/>
            </a:pPr>
            <a:r>
              <a:rPr lang="he-IL" sz="2000" dirty="0" smtClean="0"/>
              <a:t>11א. תובענה ייצוגית					16,191</a:t>
            </a:r>
          </a:p>
          <a:p>
            <a:pPr marL="0" indent="0">
              <a:buNone/>
            </a:pPr>
            <a:r>
              <a:rPr lang="he-IL" sz="2000" dirty="0" smtClean="0"/>
              <a:t>11ב. </a:t>
            </a:r>
            <a:r>
              <a:rPr lang="he-IL" sz="2000" dirty="0"/>
              <a:t>חלקה הראשון של האגרה בתובענה ייצוגית לפי תקנה 			7א(א</a:t>
            </a:r>
            <a:r>
              <a:rPr lang="he-IL" sz="2000" dirty="0" smtClean="0"/>
              <a:t>)(א)	</a:t>
            </a:r>
            <a:r>
              <a:rPr lang="he-IL" sz="2000" dirty="0"/>
              <a:t>(1) </a:t>
            </a:r>
            <a:r>
              <a:rPr lang="he-IL" sz="2000" dirty="0" smtClean="0"/>
              <a:t>					5,566					</a:t>
            </a:r>
            <a:endParaRPr lang="he-IL" sz="2000" dirty="0"/>
          </a:p>
        </p:txBody>
      </p:sp>
    </p:spTree>
    <p:extLst>
      <p:ext uri="{BB962C8B-B14F-4D97-AF65-F5344CB8AC3E}">
        <p14:creationId xmlns:p14="http://schemas.microsoft.com/office/powerpoint/2010/main" val="30501874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Narkisim" pitchFamily="34" charset="-79"/>
                <a:cs typeface="Narkisim" pitchFamily="34" charset="-79"/>
              </a:rPr>
              <a:t>סיכום </a:t>
            </a:r>
            <a:endParaRPr lang="he-IL" dirty="0">
              <a:latin typeface="Narkisim" pitchFamily="34" charset="-79"/>
              <a:cs typeface="Narkisim" pitchFamily="34" charset="-79"/>
            </a:endParaRPr>
          </a:p>
        </p:txBody>
      </p:sp>
      <p:sp>
        <p:nvSpPr>
          <p:cNvPr id="3" name="מציין מיקום תוכן 2"/>
          <p:cNvSpPr>
            <a:spLocks noGrp="1"/>
          </p:cNvSpPr>
          <p:nvPr>
            <p:ph idx="1"/>
          </p:nvPr>
        </p:nvSpPr>
        <p:spPr/>
        <p:txBody>
          <a:bodyPr/>
          <a:lstStyle/>
          <a:p>
            <a:r>
              <a:rPr lang="he-IL" dirty="0" smtClean="0"/>
              <a:t>התוספת </a:t>
            </a:r>
            <a:r>
              <a:rPr lang="he-IL" dirty="0" err="1" smtClean="0"/>
              <a:t>השניה</a:t>
            </a:r>
            <a:r>
              <a:rPr lang="he-IL" dirty="0" smtClean="0"/>
              <a:t> מהווה שער כניסה</a:t>
            </a:r>
          </a:p>
          <a:p>
            <a:r>
              <a:rPr lang="he-IL" dirty="0" smtClean="0"/>
              <a:t>התוספת מערבבת עילות ועניינים</a:t>
            </a:r>
          </a:p>
          <a:p>
            <a:r>
              <a:rPr lang="he-IL" dirty="0" smtClean="0"/>
              <a:t>בלי מפתח לא ניתן </a:t>
            </a:r>
            <a:r>
              <a:rPr lang="he-IL" dirty="0" err="1" smtClean="0"/>
              <a:t>להכנס</a:t>
            </a:r>
            <a:r>
              <a:rPr lang="he-IL" dirty="0" smtClean="0"/>
              <a:t> לפרוזדור שאח"כ יהווה כניסה לטרקלין</a:t>
            </a:r>
            <a:endParaRPr lang="en-US" dirty="0" smtClean="0"/>
          </a:p>
          <a:p>
            <a:endParaRPr lang="he-IL" dirty="0"/>
          </a:p>
        </p:txBody>
      </p:sp>
      <p:sp>
        <p:nvSpPr>
          <p:cNvPr id="4" name="TextBox 3"/>
          <p:cNvSpPr txBox="1"/>
          <p:nvPr/>
        </p:nvSpPr>
        <p:spPr>
          <a:xfrm>
            <a:off x="1547664" y="4285838"/>
            <a:ext cx="6057458" cy="1569660"/>
          </a:xfrm>
          <a:prstGeom prst="rect">
            <a:avLst/>
          </a:prstGeom>
          <a:noFill/>
        </p:spPr>
        <p:txBody>
          <a:bodyPr wrap="square" rtlCol="1">
            <a:spAutoFit/>
          </a:bodyPr>
          <a:lstStyle/>
          <a:p>
            <a:pPr algn="ctr"/>
            <a:r>
              <a:rPr lang="he-IL" sz="4800" b="1" dirty="0" smtClean="0">
                <a:solidFill>
                  <a:srgbClr val="0070C0"/>
                </a:solidFill>
              </a:rPr>
              <a:t>לתגובות - </a:t>
            </a:r>
            <a:r>
              <a:rPr lang="en-US" sz="4800" b="1" dirty="0" smtClean="0">
                <a:solidFill>
                  <a:srgbClr val="0070C0"/>
                </a:solidFill>
              </a:rPr>
              <a:t>asafplaw@gmail.com</a:t>
            </a:r>
            <a:endParaRPr lang="he-IL" sz="4800" b="1" dirty="0">
              <a:solidFill>
                <a:srgbClr val="0070C0"/>
              </a:solidFill>
            </a:endParaRPr>
          </a:p>
        </p:txBody>
      </p:sp>
    </p:spTree>
    <p:extLst>
      <p:ext uri="{BB962C8B-B14F-4D97-AF65-F5344CB8AC3E}">
        <p14:creationId xmlns:p14="http://schemas.microsoft.com/office/powerpoint/2010/main" val="3242350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Narkisim" panose="020E0502050101010101" pitchFamily="34" charset="-79"/>
                <a:cs typeface="Narkisim" panose="020E0502050101010101" pitchFamily="34" charset="-79"/>
              </a:rPr>
              <a:t>חלוקת מתודית של הפרטים</a:t>
            </a:r>
            <a:endParaRPr lang="he-IL" dirty="0">
              <a:latin typeface="Narkisim" panose="020E0502050101010101" pitchFamily="34" charset="-79"/>
              <a:cs typeface="Narkisim" panose="020E0502050101010101" pitchFamily="34" charset="-79"/>
            </a:endParaRPr>
          </a:p>
        </p:txBody>
      </p:sp>
      <p:graphicFrame>
        <p:nvGraphicFramePr>
          <p:cNvPr id="5" name="מציין מיקום תוכן 4"/>
          <p:cNvGraphicFramePr>
            <a:graphicFrameLocks noGrp="1"/>
          </p:cNvGraphicFramePr>
          <p:nvPr>
            <p:ph idx="1"/>
            <p:extLst>
              <p:ext uri="{D42A27DB-BD31-4B8C-83A1-F6EECF244321}">
                <p14:modId xmlns:p14="http://schemas.microsoft.com/office/powerpoint/2010/main" val="3615030953"/>
              </p:ext>
            </p:extLst>
          </p:nvPr>
        </p:nvGraphicFramePr>
        <p:xfrm>
          <a:off x="457200" y="1600200"/>
          <a:ext cx="8229600" cy="4968240"/>
        </p:xfrm>
        <a:graphic>
          <a:graphicData uri="http://schemas.openxmlformats.org/drawingml/2006/table">
            <a:tbl>
              <a:tblPr rtl="1"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rtl="1"/>
                      <a:r>
                        <a:rPr lang="he-IL" dirty="0" smtClean="0"/>
                        <a:t>בקשר ל</a:t>
                      </a:r>
                      <a:endParaRPr lang="he-IL" dirty="0"/>
                    </a:p>
                  </a:txBody>
                  <a:tcPr/>
                </a:tc>
                <a:tc>
                  <a:txBody>
                    <a:bodyPr/>
                    <a:lstStyle/>
                    <a:p>
                      <a:pPr rtl="1"/>
                      <a:r>
                        <a:rPr lang="he-IL" dirty="0" smtClean="0"/>
                        <a:t>עילה</a:t>
                      </a:r>
                      <a:endParaRPr lang="he-IL" dirty="0"/>
                    </a:p>
                  </a:txBody>
                  <a:tcPr/>
                </a:tc>
                <a:extLst>
                  <a:ext uri="{0D108BD9-81ED-4DB2-BD59-A6C34878D82A}">
                    <a16:rowId xmlns:a16="http://schemas.microsoft.com/office/drawing/2014/main" val="10000"/>
                  </a:ext>
                </a:extLst>
              </a:tr>
              <a:tr h="370840">
                <a:tc>
                  <a:txBody>
                    <a:bodyPr/>
                    <a:lstStyle/>
                    <a:p>
                      <a:pPr rtl="1"/>
                      <a:r>
                        <a:rPr lang="he-IL" dirty="0" smtClean="0"/>
                        <a:t>פרט 1 – עוסק לקוח</a:t>
                      </a:r>
                      <a:endParaRPr lang="he-IL" dirty="0"/>
                    </a:p>
                  </a:txBody>
                  <a:tcPr/>
                </a:tc>
                <a:tc>
                  <a:txBody>
                    <a:bodyPr/>
                    <a:lstStyle/>
                    <a:p>
                      <a:pPr rtl="1"/>
                      <a:r>
                        <a:rPr lang="he-IL" dirty="0" smtClean="0"/>
                        <a:t>פרט 4 – עילה חוק</a:t>
                      </a:r>
                      <a:r>
                        <a:rPr lang="he-IL" baseline="0" dirty="0" smtClean="0"/>
                        <a:t> הגבלים עסקיים</a:t>
                      </a:r>
                      <a:endParaRPr lang="he-IL" dirty="0"/>
                    </a:p>
                  </a:txBody>
                  <a:tcPr/>
                </a:tc>
                <a:extLst>
                  <a:ext uri="{0D108BD9-81ED-4DB2-BD59-A6C34878D82A}">
                    <a16:rowId xmlns:a16="http://schemas.microsoft.com/office/drawing/2014/main" val="10001"/>
                  </a:ext>
                </a:extLst>
              </a:tr>
              <a:tr h="370840">
                <a:tc>
                  <a:txBody>
                    <a:bodyPr/>
                    <a:lstStyle/>
                    <a:p>
                      <a:pPr rtl="1"/>
                      <a:r>
                        <a:rPr lang="he-IL" dirty="0" smtClean="0"/>
                        <a:t>פרט 2 - ביטוח</a:t>
                      </a:r>
                      <a:endParaRPr lang="he-IL" dirty="0"/>
                    </a:p>
                  </a:txBody>
                  <a:tcPr/>
                </a:tc>
                <a:tc>
                  <a:txBody>
                    <a:bodyPr/>
                    <a:lstStyle/>
                    <a:p>
                      <a:pPr rtl="1"/>
                      <a:r>
                        <a:rPr lang="he-IL" dirty="0" smtClean="0"/>
                        <a:t>פרט 7 – עילה חוק איסור אפליה</a:t>
                      </a:r>
                      <a:endParaRPr lang="he-IL" dirty="0"/>
                    </a:p>
                  </a:txBody>
                  <a:tcPr/>
                </a:tc>
                <a:extLst>
                  <a:ext uri="{0D108BD9-81ED-4DB2-BD59-A6C34878D82A}">
                    <a16:rowId xmlns:a16="http://schemas.microsoft.com/office/drawing/2014/main" val="10002"/>
                  </a:ext>
                </a:extLst>
              </a:tr>
              <a:tr h="370840">
                <a:tc>
                  <a:txBody>
                    <a:bodyPr/>
                    <a:lstStyle/>
                    <a:p>
                      <a:pPr rtl="1"/>
                      <a:r>
                        <a:rPr lang="he-IL" dirty="0" smtClean="0"/>
                        <a:t>פרט</a:t>
                      </a:r>
                      <a:r>
                        <a:rPr lang="he-IL" baseline="0" dirty="0" smtClean="0"/>
                        <a:t> 3 – בנקאות</a:t>
                      </a:r>
                    </a:p>
                    <a:p>
                      <a:pPr rtl="1"/>
                      <a:r>
                        <a:rPr lang="he-IL" baseline="0" dirty="0" smtClean="0"/>
                        <a:t>פרט 3א - </a:t>
                      </a:r>
                      <a:r>
                        <a:rPr lang="he-IL" baseline="0" dirty="0" err="1" smtClean="0"/>
                        <a:t>פיננס</a:t>
                      </a:r>
                      <a:endParaRPr lang="he-IL" dirty="0"/>
                    </a:p>
                  </a:txBody>
                  <a:tcPr/>
                </a:tc>
                <a:tc>
                  <a:txBody>
                    <a:bodyPr/>
                    <a:lstStyle/>
                    <a:p>
                      <a:pPr rtl="1"/>
                      <a:r>
                        <a:rPr lang="he-IL" dirty="0" smtClean="0"/>
                        <a:t>פרט 8 – עילה חוק שוויון</a:t>
                      </a:r>
                      <a:r>
                        <a:rPr lang="he-IL" baseline="0" dirty="0" smtClean="0"/>
                        <a:t> </a:t>
                      </a:r>
                      <a:r>
                        <a:rPr lang="he-IL" baseline="0" dirty="0" err="1" smtClean="0"/>
                        <a:t>הז</a:t>
                      </a:r>
                      <a:r>
                        <a:rPr lang="he-IL" baseline="0" dirty="0" smtClean="0"/>
                        <a:t>' בעבודה</a:t>
                      </a:r>
                      <a:endParaRPr lang="he-IL" dirty="0"/>
                    </a:p>
                  </a:txBody>
                  <a:tcPr/>
                </a:tc>
                <a:extLst>
                  <a:ext uri="{0D108BD9-81ED-4DB2-BD59-A6C34878D82A}">
                    <a16:rowId xmlns:a16="http://schemas.microsoft.com/office/drawing/2014/main" val="10003"/>
                  </a:ext>
                </a:extLst>
              </a:tr>
              <a:tr h="370840">
                <a:tc>
                  <a:txBody>
                    <a:bodyPr/>
                    <a:lstStyle/>
                    <a:p>
                      <a:pPr rtl="1"/>
                      <a:r>
                        <a:rPr lang="he-IL" dirty="0" smtClean="0"/>
                        <a:t>פרט 4א – ניהול זירת סוחר</a:t>
                      </a:r>
                    </a:p>
                    <a:p>
                      <a:pPr rtl="1"/>
                      <a:r>
                        <a:rPr lang="he-IL" dirty="0" smtClean="0"/>
                        <a:t>פרט 5 – ניירות ערך</a:t>
                      </a:r>
                      <a:endParaRPr lang="he-IL" dirty="0"/>
                    </a:p>
                  </a:txBody>
                  <a:tcPr/>
                </a:tc>
                <a:tc>
                  <a:txBody>
                    <a:bodyPr/>
                    <a:lstStyle/>
                    <a:p>
                      <a:pPr rtl="1"/>
                      <a:r>
                        <a:rPr lang="he-IL" dirty="0" smtClean="0"/>
                        <a:t>פרט 9 – עילה חוק שוויון אנשים עם מוג'</a:t>
                      </a:r>
                      <a:endParaRPr lang="he-IL" dirty="0"/>
                    </a:p>
                  </a:txBody>
                  <a:tcPr/>
                </a:tc>
                <a:extLst>
                  <a:ext uri="{0D108BD9-81ED-4DB2-BD59-A6C34878D82A}">
                    <a16:rowId xmlns:a16="http://schemas.microsoft.com/office/drawing/2014/main" val="10004"/>
                  </a:ext>
                </a:extLst>
              </a:tr>
              <a:tr h="370840">
                <a:tc>
                  <a:txBody>
                    <a:bodyPr/>
                    <a:lstStyle/>
                    <a:p>
                      <a:pPr rtl="1"/>
                      <a:r>
                        <a:rPr lang="he-IL" dirty="0" smtClean="0"/>
                        <a:t>פרט 6 – מפגעים סביבתיים</a:t>
                      </a:r>
                      <a:endParaRPr lang="he-IL" dirty="0"/>
                    </a:p>
                  </a:txBody>
                  <a:tcPr/>
                </a:tc>
                <a:tc>
                  <a:txBody>
                    <a:bodyPr/>
                    <a:lstStyle/>
                    <a:p>
                      <a:pPr rtl="1"/>
                      <a:r>
                        <a:rPr lang="he-IL" dirty="0" smtClean="0"/>
                        <a:t>פרט 10 – עילה דיני עבודה</a:t>
                      </a:r>
                      <a:endParaRPr lang="he-IL" dirty="0"/>
                    </a:p>
                  </a:txBody>
                  <a:tcPr/>
                </a:tc>
                <a:extLst>
                  <a:ext uri="{0D108BD9-81ED-4DB2-BD59-A6C34878D82A}">
                    <a16:rowId xmlns:a16="http://schemas.microsoft.com/office/drawing/2014/main" val="10005"/>
                  </a:ext>
                </a:extLst>
              </a:tr>
              <a:tr h="370840">
                <a:tc>
                  <a:txBody>
                    <a:bodyPr/>
                    <a:lstStyle/>
                    <a:p>
                      <a:pPr rtl="1"/>
                      <a:r>
                        <a:rPr lang="he-IL" dirty="0" smtClean="0"/>
                        <a:t>פרט 13 – מסלקה פנסיונית</a:t>
                      </a:r>
                      <a:endParaRPr lang="he-IL" dirty="0"/>
                    </a:p>
                  </a:txBody>
                  <a:tcPr/>
                </a:tc>
                <a:tc>
                  <a:txBody>
                    <a:bodyPr/>
                    <a:lstStyle/>
                    <a:p>
                      <a:pPr rtl="1"/>
                      <a:r>
                        <a:rPr lang="he-IL" dirty="0" smtClean="0"/>
                        <a:t>פרט 12 – עילה</a:t>
                      </a:r>
                      <a:r>
                        <a:rPr lang="he-IL" baseline="0" dirty="0" smtClean="0"/>
                        <a:t> סעיף 30 א לחוק התקשורת</a:t>
                      </a:r>
                      <a:endParaRPr lang="he-IL" dirty="0"/>
                    </a:p>
                  </a:txBody>
                  <a:tcPr/>
                </a:tc>
                <a:extLst>
                  <a:ext uri="{0D108BD9-81ED-4DB2-BD59-A6C34878D82A}">
                    <a16:rowId xmlns:a16="http://schemas.microsoft.com/office/drawing/2014/main" val="10006"/>
                  </a:ext>
                </a:extLst>
              </a:tr>
              <a:tr h="370840">
                <a:tc>
                  <a:txBody>
                    <a:bodyPr/>
                    <a:lstStyle/>
                    <a:p>
                      <a:pPr algn="just" rtl="1"/>
                      <a:r>
                        <a:rPr lang="he-IL" sz="1800" kern="1200" dirty="0" smtClean="0">
                          <a:solidFill>
                            <a:schemeClr val="dk1"/>
                          </a:solidFill>
                          <a:effectLst/>
                          <a:latin typeface="+mn-lt"/>
                          <a:ea typeface="+mn-ea"/>
                          <a:cs typeface="+mn-cs"/>
                        </a:rPr>
                        <a:t>פרט 14 - תביעה של מחזיק במניות או באמצעי שליטה בתאגיד מדורג או מחזיק במכשיר פיננסי שנקבע לגביו דירוג, נגד חברת דירוג, בעילה לפי כל דין הנובעת מדירוג</a:t>
                      </a:r>
                      <a:endParaRPr lang="he-IL" dirty="0"/>
                    </a:p>
                  </a:txBody>
                  <a:tcPr/>
                </a:tc>
                <a:tc>
                  <a:txBody>
                    <a:bodyPr/>
                    <a:lstStyle/>
                    <a:p>
                      <a:pPr rtl="1"/>
                      <a:endParaRPr lang="he-IL" dirty="0"/>
                    </a:p>
                  </a:txBody>
                  <a:tcPr/>
                </a:tc>
                <a:extLst>
                  <a:ext uri="{0D108BD9-81ED-4DB2-BD59-A6C34878D82A}">
                    <a16:rowId xmlns:a16="http://schemas.microsoft.com/office/drawing/2014/main" val="10007"/>
                  </a:ext>
                </a:extLst>
              </a:tr>
              <a:tr h="370840">
                <a:tc gridSpan="2">
                  <a:txBody>
                    <a:bodyPr/>
                    <a:lstStyle/>
                    <a:p>
                      <a:pPr algn="ctr" rtl="1"/>
                      <a:r>
                        <a:rPr lang="he-IL" b="1" dirty="0" smtClean="0"/>
                        <a:t>פרט 11 מס או אגרה</a:t>
                      </a:r>
                      <a:r>
                        <a:rPr lang="he-IL" b="1" baseline="0" dirty="0" smtClean="0"/>
                        <a:t> ו/או תשלום חובה אחר שנגבו שלא כדין</a:t>
                      </a:r>
                      <a:endParaRPr lang="he-IL" b="1" dirty="0"/>
                    </a:p>
                  </a:txBody>
                  <a:tcPr/>
                </a:tc>
                <a:tc hMerge="1">
                  <a:txBody>
                    <a:bodyPr/>
                    <a:lstStyle/>
                    <a:p>
                      <a:pPr rtl="1"/>
                      <a:endParaRPr lang="he-IL"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825843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418058"/>
          </a:xfrm>
        </p:spPr>
        <p:txBody>
          <a:bodyPr>
            <a:normAutofit fontScale="90000"/>
          </a:bodyPr>
          <a:lstStyle/>
          <a:p>
            <a:r>
              <a:rPr lang="he-IL" b="1" dirty="0" smtClean="0">
                <a:latin typeface="Narkisim" pitchFamily="34" charset="-79"/>
                <a:cs typeface="Narkisim" pitchFamily="34" charset="-79"/>
              </a:rPr>
              <a:t>פילוח לפי הפרט בתוספת </a:t>
            </a:r>
            <a:r>
              <a:rPr lang="he-IL" b="1" dirty="0" err="1" smtClean="0">
                <a:latin typeface="Narkisim" pitchFamily="34" charset="-79"/>
                <a:cs typeface="Narkisim" pitchFamily="34" charset="-79"/>
              </a:rPr>
              <a:t>השניה</a:t>
            </a:r>
            <a:r>
              <a:rPr lang="he-IL" b="1" dirty="0" smtClean="0">
                <a:latin typeface="Narkisim" pitchFamily="34" charset="-79"/>
                <a:cs typeface="Narkisim" pitchFamily="34" charset="-79"/>
              </a:rPr>
              <a:t> לחוק</a:t>
            </a:r>
            <a:endParaRPr lang="he-IL" b="1" dirty="0">
              <a:latin typeface="Narkisim" pitchFamily="34" charset="-79"/>
              <a:cs typeface="Narkisim" pitchFamily="34" charset="-79"/>
            </a:endParaRPr>
          </a:p>
        </p:txBody>
      </p:sp>
      <p:graphicFrame>
        <p:nvGraphicFramePr>
          <p:cNvPr id="4" name="מציין מיקום תוכן 3"/>
          <p:cNvGraphicFramePr>
            <a:graphicFrameLocks noGrp="1"/>
          </p:cNvGraphicFramePr>
          <p:nvPr>
            <p:ph idx="1"/>
            <p:extLst/>
          </p:nvPr>
        </p:nvGraphicFramePr>
        <p:xfrm>
          <a:off x="611560" y="836712"/>
          <a:ext cx="7747136" cy="4778818"/>
        </p:xfrm>
        <a:graphic>
          <a:graphicData uri="http://schemas.openxmlformats.org/drawingml/2006/table">
            <a:tbl>
              <a:tblPr rtl="1" firstRow="1" bandRow="1">
                <a:tableStyleId>{5C22544A-7EE6-4342-B048-85BDC9FD1C3A}</a:tableStyleId>
              </a:tblPr>
              <a:tblGrid>
                <a:gridCol w="2080075">
                  <a:extLst>
                    <a:ext uri="{9D8B030D-6E8A-4147-A177-3AD203B41FA5}">
                      <a16:colId xmlns:a16="http://schemas.microsoft.com/office/drawing/2014/main" val="20000"/>
                    </a:ext>
                  </a:extLst>
                </a:gridCol>
                <a:gridCol w="745298">
                  <a:extLst>
                    <a:ext uri="{9D8B030D-6E8A-4147-A177-3AD203B41FA5}">
                      <a16:colId xmlns:a16="http://schemas.microsoft.com/office/drawing/2014/main" val="20001"/>
                    </a:ext>
                  </a:extLst>
                </a:gridCol>
                <a:gridCol w="726841">
                  <a:extLst>
                    <a:ext uri="{9D8B030D-6E8A-4147-A177-3AD203B41FA5}">
                      <a16:colId xmlns:a16="http://schemas.microsoft.com/office/drawing/2014/main" val="20002"/>
                    </a:ext>
                  </a:extLst>
                </a:gridCol>
                <a:gridCol w="702320">
                  <a:extLst>
                    <a:ext uri="{9D8B030D-6E8A-4147-A177-3AD203B41FA5}">
                      <a16:colId xmlns:a16="http://schemas.microsoft.com/office/drawing/2014/main" val="20003"/>
                    </a:ext>
                  </a:extLst>
                </a:gridCol>
                <a:gridCol w="633693">
                  <a:extLst>
                    <a:ext uri="{9D8B030D-6E8A-4147-A177-3AD203B41FA5}">
                      <a16:colId xmlns:a16="http://schemas.microsoft.com/office/drawing/2014/main" val="20004"/>
                    </a:ext>
                  </a:extLst>
                </a:gridCol>
                <a:gridCol w="790532">
                  <a:extLst>
                    <a:ext uri="{9D8B030D-6E8A-4147-A177-3AD203B41FA5}">
                      <a16:colId xmlns:a16="http://schemas.microsoft.com/office/drawing/2014/main" val="20005"/>
                    </a:ext>
                  </a:extLst>
                </a:gridCol>
                <a:gridCol w="585080">
                  <a:extLst>
                    <a:ext uri="{9D8B030D-6E8A-4147-A177-3AD203B41FA5}">
                      <a16:colId xmlns:a16="http://schemas.microsoft.com/office/drawing/2014/main" val="20006"/>
                    </a:ext>
                  </a:extLst>
                </a:gridCol>
                <a:gridCol w="775454">
                  <a:extLst>
                    <a:ext uri="{9D8B030D-6E8A-4147-A177-3AD203B41FA5}">
                      <a16:colId xmlns:a16="http://schemas.microsoft.com/office/drawing/2014/main" val="20007"/>
                    </a:ext>
                  </a:extLst>
                </a:gridCol>
                <a:gridCol w="707843">
                  <a:extLst>
                    <a:ext uri="{9D8B030D-6E8A-4147-A177-3AD203B41FA5}">
                      <a16:colId xmlns:a16="http://schemas.microsoft.com/office/drawing/2014/main" val="20008"/>
                    </a:ext>
                  </a:extLst>
                </a:gridCol>
              </a:tblGrid>
              <a:tr h="339466">
                <a:tc>
                  <a:txBody>
                    <a:bodyPr/>
                    <a:lstStyle/>
                    <a:p>
                      <a:pPr rtl="1"/>
                      <a:r>
                        <a:rPr lang="he-IL" sz="1400" dirty="0" smtClean="0"/>
                        <a:t>הפרט בתוספת </a:t>
                      </a:r>
                      <a:endParaRPr lang="he-IL" sz="1400" dirty="0"/>
                    </a:p>
                  </a:txBody>
                  <a:tcPr/>
                </a:tc>
                <a:tc>
                  <a:txBody>
                    <a:bodyPr/>
                    <a:lstStyle/>
                    <a:p>
                      <a:pPr algn="ctr" rtl="1"/>
                      <a:r>
                        <a:rPr lang="he-IL" sz="1400" dirty="0" smtClean="0"/>
                        <a:t>אחוזים</a:t>
                      </a:r>
                      <a:endParaRPr lang="he-IL" sz="1400" dirty="0"/>
                    </a:p>
                  </a:txBody>
                  <a:tcPr/>
                </a:tc>
                <a:tc>
                  <a:txBody>
                    <a:bodyPr/>
                    <a:lstStyle/>
                    <a:p>
                      <a:pPr algn="ctr" rtl="1"/>
                      <a:r>
                        <a:rPr lang="he-IL" sz="1400" dirty="0" smtClean="0"/>
                        <a:t>2011</a:t>
                      </a:r>
                      <a:endParaRPr lang="he-IL" sz="1400" dirty="0"/>
                    </a:p>
                  </a:txBody>
                  <a:tcPr/>
                </a:tc>
                <a:tc>
                  <a:txBody>
                    <a:bodyPr/>
                    <a:lstStyle/>
                    <a:p>
                      <a:pPr algn="ctr" rtl="1"/>
                      <a:r>
                        <a:rPr lang="he-IL" sz="1400" dirty="0" smtClean="0"/>
                        <a:t>אחוזים</a:t>
                      </a:r>
                      <a:endParaRPr lang="he-IL" sz="1400" dirty="0"/>
                    </a:p>
                  </a:txBody>
                  <a:tcPr/>
                </a:tc>
                <a:tc>
                  <a:txBody>
                    <a:bodyPr/>
                    <a:lstStyle/>
                    <a:p>
                      <a:pPr algn="ctr" rtl="1"/>
                      <a:r>
                        <a:rPr lang="he-IL" sz="1400" dirty="0" smtClean="0"/>
                        <a:t>2012</a:t>
                      </a:r>
                      <a:endParaRPr lang="he-IL" sz="1400" dirty="0"/>
                    </a:p>
                  </a:txBody>
                  <a:tcPr/>
                </a:tc>
                <a:tc>
                  <a:txBody>
                    <a:bodyPr/>
                    <a:lstStyle/>
                    <a:p>
                      <a:pPr algn="ctr" rtl="1"/>
                      <a:r>
                        <a:rPr lang="he-IL" sz="1400" dirty="0" smtClean="0"/>
                        <a:t>אחוזים</a:t>
                      </a:r>
                      <a:endParaRPr lang="he-IL" sz="1400" dirty="0"/>
                    </a:p>
                  </a:txBody>
                  <a:tcPr/>
                </a:tc>
                <a:tc>
                  <a:txBody>
                    <a:bodyPr/>
                    <a:lstStyle/>
                    <a:p>
                      <a:pPr algn="ctr" rtl="1"/>
                      <a:r>
                        <a:rPr lang="he-IL" sz="1400" dirty="0" smtClean="0"/>
                        <a:t>2013</a:t>
                      </a:r>
                      <a:endParaRPr lang="he-IL" sz="1400" dirty="0"/>
                    </a:p>
                  </a:txBody>
                  <a:tcPr/>
                </a:tc>
                <a:tc>
                  <a:txBody>
                    <a:bodyPr/>
                    <a:lstStyle/>
                    <a:p>
                      <a:pPr algn="ctr" rtl="1"/>
                      <a:r>
                        <a:rPr lang="he-IL" sz="1400" dirty="0" smtClean="0"/>
                        <a:t>אחוזים</a:t>
                      </a:r>
                      <a:endParaRPr lang="he-IL" sz="1400" dirty="0"/>
                    </a:p>
                  </a:txBody>
                  <a:tcPr/>
                </a:tc>
                <a:tc>
                  <a:txBody>
                    <a:bodyPr/>
                    <a:lstStyle/>
                    <a:p>
                      <a:pPr algn="ctr" rtl="1"/>
                      <a:r>
                        <a:rPr lang="he-IL" sz="1400" dirty="0" smtClean="0"/>
                        <a:t>2014</a:t>
                      </a:r>
                      <a:endParaRPr lang="he-IL" sz="1400" dirty="0"/>
                    </a:p>
                  </a:txBody>
                  <a:tcPr/>
                </a:tc>
                <a:extLst>
                  <a:ext uri="{0D108BD9-81ED-4DB2-BD59-A6C34878D82A}">
                    <a16:rowId xmlns:a16="http://schemas.microsoft.com/office/drawing/2014/main" val="10000"/>
                  </a:ext>
                </a:extLst>
              </a:tr>
              <a:tr h="339466">
                <a:tc>
                  <a:txBody>
                    <a:bodyPr/>
                    <a:lstStyle/>
                    <a:p>
                      <a:pPr rtl="1"/>
                      <a:r>
                        <a:rPr lang="he-IL" sz="1600" dirty="0" smtClean="0"/>
                        <a:t>פרט 1 - צרכנות</a:t>
                      </a:r>
                      <a:endParaRPr lang="he-IL" sz="1600" dirty="0"/>
                    </a:p>
                  </a:txBody>
                  <a:tcPr/>
                </a:tc>
                <a:tc>
                  <a:txBody>
                    <a:bodyPr/>
                    <a:lstStyle/>
                    <a:p>
                      <a:pPr algn="ctr" rtl="1"/>
                      <a:r>
                        <a:rPr lang="he-IL" sz="1400" dirty="0" smtClean="0"/>
                        <a:t>61%</a:t>
                      </a:r>
                      <a:endParaRPr lang="he-IL" sz="1400" dirty="0"/>
                    </a:p>
                  </a:txBody>
                  <a:tcPr/>
                </a:tc>
                <a:tc>
                  <a:txBody>
                    <a:bodyPr/>
                    <a:lstStyle/>
                    <a:p>
                      <a:pPr algn="ctr" rtl="0" fontAlgn="b"/>
                      <a:r>
                        <a:rPr lang="he-IL" sz="1400" b="1" i="0" u="none" strike="noStrike" dirty="0">
                          <a:solidFill>
                            <a:srgbClr val="000000"/>
                          </a:solidFill>
                          <a:effectLst/>
                          <a:latin typeface="Arial"/>
                        </a:rPr>
                        <a:t>372</a:t>
                      </a:r>
                    </a:p>
                  </a:txBody>
                  <a:tcPr marL="0" marR="0" marT="0" marB="0" anchor="b"/>
                </a:tc>
                <a:tc>
                  <a:txBody>
                    <a:bodyPr/>
                    <a:lstStyle/>
                    <a:p>
                      <a:pPr algn="ctr" rtl="0" fontAlgn="b"/>
                      <a:r>
                        <a:rPr lang="he-IL" sz="1400" b="0" i="0" u="none" strike="noStrike" dirty="0" smtClean="0">
                          <a:solidFill>
                            <a:srgbClr val="000000"/>
                          </a:solidFill>
                          <a:effectLst/>
                          <a:latin typeface="Arial"/>
                        </a:rPr>
                        <a:t>66%</a:t>
                      </a:r>
                      <a:endParaRPr lang="he-IL" sz="1400" b="0" i="0" u="none" strike="noStrike" dirty="0">
                        <a:solidFill>
                          <a:srgbClr val="000000"/>
                        </a:solidFill>
                        <a:effectLst/>
                        <a:latin typeface="Arial"/>
                      </a:endParaRPr>
                    </a:p>
                  </a:txBody>
                  <a:tcPr marL="0" marR="0" marT="0" marB="0" anchor="b"/>
                </a:tc>
                <a:tc>
                  <a:txBody>
                    <a:bodyPr/>
                    <a:lstStyle/>
                    <a:p>
                      <a:pPr algn="ctr" rtl="0" fontAlgn="b"/>
                      <a:r>
                        <a:rPr lang="he-IL" sz="1400" b="1" i="0" u="none" strike="noStrike" dirty="0" smtClean="0">
                          <a:solidFill>
                            <a:srgbClr val="000000"/>
                          </a:solidFill>
                          <a:effectLst/>
                          <a:latin typeface="Arial"/>
                        </a:rPr>
                        <a:t>742</a:t>
                      </a:r>
                      <a:endParaRPr lang="he-IL" sz="1400" b="1" i="0" u="none" strike="noStrike" dirty="0">
                        <a:solidFill>
                          <a:srgbClr val="000000"/>
                        </a:solidFill>
                        <a:effectLst/>
                        <a:latin typeface="Arial"/>
                      </a:endParaRPr>
                    </a:p>
                  </a:txBody>
                  <a:tcPr marL="0" marR="0" marT="0" marB="0" anchor="b"/>
                </a:tc>
                <a:tc>
                  <a:txBody>
                    <a:bodyPr/>
                    <a:lstStyle/>
                    <a:p>
                      <a:pPr algn="ctr" rtl="0" fontAlgn="b"/>
                      <a:r>
                        <a:rPr lang="he-IL" sz="1600" b="0" i="0" u="none" strike="noStrike" dirty="0" smtClean="0">
                          <a:solidFill>
                            <a:srgbClr val="000000"/>
                          </a:solidFill>
                          <a:effectLst/>
                          <a:latin typeface="Arial"/>
                        </a:rPr>
                        <a:t>48%</a:t>
                      </a:r>
                      <a:endParaRPr lang="he-IL" sz="1600" b="0" i="0" u="none" strike="noStrike" dirty="0">
                        <a:solidFill>
                          <a:srgbClr val="000000"/>
                        </a:solidFill>
                        <a:effectLst/>
                        <a:latin typeface="Arial"/>
                      </a:endParaRPr>
                    </a:p>
                  </a:txBody>
                  <a:tcPr marL="0" marR="0" marT="0" marB="0" anchor="b"/>
                </a:tc>
                <a:tc>
                  <a:txBody>
                    <a:bodyPr/>
                    <a:lstStyle/>
                    <a:p>
                      <a:pPr algn="ctr" rtl="0" fontAlgn="b"/>
                      <a:r>
                        <a:rPr lang="he-IL" sz="1600" b="1" i="0" u="none" strike="noStrike" dirty="0" smtClean="0">
                          <a:solidFill>
                            <a:srgbClr val="000000"/>
                          </a:solidFill>
                          <a:effectLst/>
                          <a:latin typeface="Arial"/>
                        </a:rPr>
                        <a:t>481</a:t>
                      </a:r>
                      <a:endParaRPr lang="he-IL" sz="16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66%</a:t>
                      </a:r>
                      <a:endParaRPr lang="he-IL" sz="18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837</a:t>
                      </a:r>
                      <a:endParaRPr lang="he-IL" sz="1800" b="1" i="0" u="none" strike="noStrike" dirty="0">
                        <a:solidFill>
                          <a:srgbClr val="000000"/>
                        </a:solidFill>
                        <a:effectLst/>
                        <a:latin typeface="Arial"/>
                      </a:endParaRPr>
                    </a:p>
                  </a:txBody>
                  <a:tcPr marL="0" marR="0" marT="0" marB="0" anchor="b"/>
                </a:tc>
                <a:extLst>
                  <a:ext uri="{0D108BD9-81ED-4DB2-BD59-A6C34878D82A}">
                    <a16:rowId xmlns:a16="http://schemas.microsoft.com/office/drawing/2014/main" val="10001"/>
                  </a:ext>
                </a:extLst>
              </a:tr>
              <a:tr h="339466">
                <a:tc>
                  <a:txBody>
                    <a:bodyPr/>
                    <a:lstStyle/>
                    <a:p>
                      <a:r>
                        <a:rPr lang="he-IL" sz="1600" dirty="0" smtClean="0"/>
                        <a:t>פרט 11 - רשויות</a:t>
                      </a:r>
                      <a:endParaRPr lang="he-IL" sz="1600" dirty="0"/>
                    </a:p>
                  </a:txBody>
                  <a:tcPr/>
                </a:tc>
                <a:tc>
                  <a:txBody>
                    <a:bodyPr/>
                    <a:lstStyle/>
                    <a:p>
                      <a:pPr algn="ctr" rtl="1"/>
                      <a:r>
                        <a:rPr lang="he-IL" sz="1400" dirty="0" smtClean="0"/>
                        <a:t>23%</a:t>
                      </a:r>
                      <a:endParaRPr lang="he-IL" sz="1400" dirty="0"/>
                    </a:p>
                  </a:txBody>
                  <a:tcPr/>
                </a:tc>
                <a:tc>
                  <a:txBody>
                    <a:bodyPr/>
                    <a:lstStyle/>
                    <a:p>
                      <a:pPr algn="ctr" rtl="0" fontAlgn="b"/>
                      <a:r>
                        <a:rPr lang="he-IL" sz="1400" b="1" i="0" u="none" strike="noStrike" dirty="0">
                          <a:solidFill>
                            <a:srgbClr val="000000"/>
                          </a:solidFill>
                          <a:effectLst/>
                          <a:latin typeface="Arial"/>
                        </a:rPr>
                        <a:t>140</a:t>
                      </a:r>
                    </a:p>
                  </a:txBody>
                  <a:tcPr marL="0" marR="0" marT="0" marB="0" anchor="b"/>
                </a:tc>
                <a:tc>
                  <a:txBody>
                    <a:bodyPr/>
                    <a:lstStyle/>
                    <a:p>
                      <a:pPr algn="ctr" rtl="0" fontAlgn="b"/>
                      <a:r>
                        <a:rPr lang="he-IL" sz="1400" b="0" i="0" u="none" strike="noStrike" dirty="0" smtClean="0">
                          <a:solidFill>
                            <a:srgbClr val="000000"/>
                          </a:solidFill>
                          <a:effectLst/>
                          <a:latin typeface="Arial"/>
                        </a:rPr>
                        <a:t>16.3%</a:t>
                      </a:r>
                      <a:endParaRPr lang="he-IL" sz="1400" b="0" i="0" u="none" strike="noStrike" dirty="0">
                        <a:solidFill>
                          <a:srgbClr val="000000"/>
                        </a:solidFill>
                        <a:effectLst/>
                        <a:latin typeface="Arial"/>
                      </a:endParaRPr>
                    </a:p>
                  </a:txBody>
                  <a:tcPr marL="0" marR="0" marT="0" marB="0" anchor="b"/>
                </a:tc>
                <a:tc>
                  <a:txBody>
                    <a:bodyPr/>
                    <a:lstStyle/>
                    <a:p>
                      <a:pPr algn="ctr" rtl="0" fontAlgn="b"/>
                      <a:r>
                        <a:rPr lang="he-IL" sz="1400" b="1" i="0" u="none" strike="noStrike" dirty="0" smtClean="0">
                          <a:solidFill>
                            <a:srgbClr val="000000"/>
                          </a:solidFill>
                          <a:effectLst/>
                          <a:latin typeface="Arial"/>
                        </a:rPr>
                        <a:t>184</a:t>
                      </a:r>
                      <a:endParaRPr lang="he-IL" sz="1400" b="1" i="0" u="none" strike="noStrike" dirty="0">
                        <a:solidFill>
                          <a:srgbClr val="000000"/>
                        </a:solidFill>
                        <a:effectLst/>
                        <a:latin typeface="Arial"/>
                      </a:endParaRPr>
                    </a:p>
                  </a:txBody>
                  <a:tcPr marL="0" marR="0" marT="0" marB="0" anchor="b"/>
                </a:tc>
                <a:tc>
                  <a:txBody>
                    <a:bodyPr/>
                    <a:lstStyle/>
                    <a:p>
                      <a:pPr algn="ctr" rtl="0" fontAlgn="b"/>
                      <a:r>
                        <a:rPr lang="he-IL" sz="1600" b="0" i="0" u="none" strike="noStrike" dirty="0" smtClean="0">
                          <a:solidFill>
                            <a:srgbClr val="000000"/>
                          </a:solidFill>
                          <a:effectLst/>
                          <a:latin typeface="Arial"/>
                        </a:rPr>
                        <a:t>35.5%</a:t>
                      </a:r>
                      <a:endParaRPr lang="he-IL" sz="1600" b="0" i="0" u="none" strike="noStrike" dirty="0">
                        <a:solidFill>
                          <a:srgbClr val="000000"/>
                        </a:solidFill>
                        <a:effectLst/>
                        <a:latin typeface="Arial"/>
                      </a:endParaRPr>
                    </a:p>
                  </a:txBody>
                  <a:tcPr marL="0" marR="0" marT="0" marB="0" anchor="b"/>
                </a:tc>
                <a:tc>
                  <a:txBody>
                    <a:bodyPr/>
                    <a:lstStyle/>
                    <a:p>
                      <a:pPr algn="ctr" rtl="0" fontAlgn="b"/>
                      <a:r>
                        <a:rPr lang="he-IL" sz="1600" b="1" i="0" u="none" strike="noStrike" dirty="0" smtClean="0">
                          <a:solidFill>
                            <a:srgbClr val="000000"/>
                          </a:solidFill>
                          <a:effectLst/>
                          <a:latin typeface="Arial"/>
                        </a:rPr>
                        <a:t>353</a:t>
                      </a:r>
                      <a:endParaRPr lang="he-IL" sz="16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17%</a:t>
                      </a:r>
                      <a:endParaRPr lang="he-IL" sz="18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209</a:t>
                      </a:r>
                      <a:endParaRPr lang="he-IL" sz="1800" b="1" i="0" u="none" strike="noStrike" dirty="0">
                        <a:solidFill>
                          <a:srgbClr val="000000"/>
                        </a:solidFill>
                        <a:effectLst/>
                        <a:latin typeface="Arial"/>
                      </a:endParaRPr>
                    </a:p>
                  </a:txBody>
                  <a:tcPr marL="0" marR="0" marT="0" marB="0" anchor="b"/>
                </a:tc>
                <a:extLst>
                  <a:ext uri="{0D108BD9-81ED-4DB2-BD59-A6C34878D82A}">
                    <a16:rowId xmlns:a16="http://schemas.microsoft.com/office/drawing/2014/main" val="10002"/>
                  </a:ext>
                </a:extLst>
              </a:tr>
              <a:tr h="339466">
                <a:tc>
                  <a:txBody>
                    <a:bodyPr/>
                    <a:lstStyle/>
                    <a:p>
                      <a:pPr rtl="1"/>
                      <a:r>
                        <a:rPr lang="he-IL" sz="1600" dirty="0" smtClean="0"/>
                        <a:t>פרט 2 – ביטוח</a:t>
                      </a:r>
                      <a:endParaRPr lang="he-IL" sz="1600" dirty="0"/>
                    </a:p>
                  </a:txBody>
                  <a:tcPr/>
                </a:tc>
                <a:tc>
                  <a:txBody>
                    <a:bodyPr/>
                    <a:lstStyle/>
                    <a:p>
                      <a:pPr algn="ctr" rtl="1"/>
                      <a:r>
                        <a:rPr lang="he-IL" sz="1400" dirty="0" smtClean="0"/>
                        <a:t>4%</a:t>
                      </a:r>
                      <a:endParaRPr lang="he-IL" sz="1400" dirty="0"/>
                    </a:p>
                  </a:txBody>
                  <a:tcPr/>
                </a:tc>
                <a:tc>
                  <a:txBody>
                    <a:bodyPr/>
                    <a:lstStyle/>
                    <a:p>
                      <a:pPr algn="ctr" rtl="0" fontAlgn="b"/>
                      <a:r>
                        <a:rPr lang="he-IL" sz="1400" b="1" i="0" u="none" strike="noStrike" dirty="0">
                          <a:solidFill>
                            <a:srgbClr val="000000"/>
                          </a:solidFill>
                          <a:effectLst/>
                          <a:latin typeface="Arial"/>
                        </a:rPr>
                        <a:t>23</a:t>
                      </a:r>
                    </a:p>
                  </a:txBody>
                  <a:tcPr marL="0" marR="0" marT="0" marB="0" anchor="b"/>
                </a:tc>
                <a:tc>
                  <a:txBody>
                    <a:bodyPr/>
                    <a:lstStyle/>
                    <a:p>
                      <a:pPr algn="ctr" rtl="0" fontAlgn="b"/>
                      <a:r>
                        <a:rPr lang="he-IL" sz="1400" b="0" i="0" u="none" strike="noStrike" dirty="0" smtClean="0">
                          <a:solidFill>
                            <a:srgbClr val="000000"/>
                          </a:solidFill>
                          <a:effectLst/>
                          <a:latin typeface="Arial"/>
                        </a:rPr>
                        <a:t>4.5%</a:t>
                      </a:r>
                      <a:endParaRPr lang="he-IL" sz="1400" b="0" i="0" u="none" strike="noStrike" dirty="0">
                        <a:solidFill>
                          <a:srgbClr val="000000"/>
                        </a:solidFill>
                        <a:effectLst/>
                        <a:latin typeface="Arial"/>
                      </a:endParaRPr>
                    </a:p>
                  </a:txBody>
                  <a:tcPr marL="0" marR="0" marT="0" marB="0" anchor="b"/>
                </a:tc>
                <a:tc>
                  <a:txBody>
                    <a:bodyPr/>
                    <a:lstStyle/>
                    <a:p>
                      <a:pPr algn="ctr" rtl="0" fontAlgn="b"/>
                      <a:r>
                        <a:rPr lang="he-IL" sz="1400" b="1" i="0" u="none" strike="noStrike" dirty="0" smtClean="0">
                          <a:solidFill>
                            <a:srgbClr val="000000"/>
                          </a:solidFill>
                          <a:effectLst/>
                          <a:latin typeface="Arial"/>
                        </a:rPr>
                        <a:t>51</a:t>
                      </a:r>
                      <a:endParaRPr lang="he-IL" sz="1400" b="1" i="0" u="none" strike="noStrike" dirty="0">
                        <a:solidFill>
                          <a:srgbClr val="000000"/>
                        </a:solidFill>
                        <a:effectLst/>
                        <a:latin typeface="Arial"/>
                      </a:endParaRPr>
                    </a:p>
                  </a:txBody>
                  <a:tcPr marL="0" marR="0" marT="0" marB="0" anchor="b"/>
                </a:tc>
                <a:tc>
                  <a:txBody>
                    <a:bodyPr/>
                    <a:lstStyle/>
                    <a:p>
                      <a:pPr algn="ctr" rtl="0" fontAlgn="b"/>
                      <a:r>
                        <a:rPr lang="he-IL" sz="1600" b="0" i="0" u="none" strike="noStrike" dirty="0" smtClean="0">
                          <a:solidFill>
                            <a:srgbClr val="000000"/>
                          </a:solidFill>
                          <a:effectLst/>
                          <a:latin typeface="Arial"/>
                        </a:rPr>
                        <a:t>5%</a:t>
                      </a:r>
                      <a:endParaRPr lang="he-IL" sz="1600" b="0" i="0" u="none" strike="noStrike" dirty="0">
                        <a:solidFill>
                          <a:srgbClr val="000000"/>
                        </a:solidFill>
                        <a:effectLst/>
                        <a:latin typeface="Arial"/>
                      </a:endParaRPr>
                    </a:p>
                  </a:txBody>
                  <a:tcPr marL="0" marR="0" marT="0" marB="0" anchor="b"/>
                </a:tc>
                <a:tc>
                  <a:txBody>
                    <a:bodyPr/>
                    <a:lstStyle/>
                    <a:p>
                      <a:pPr algn="ctr" rtl="0" fontAlgn="b"/>
                      <a:r>
                        <a:rPr lang="he-IL" sz="1600" b="1" i="0" u="none" strike="noStrike" dirty="0" smtClean="0">
                          <a:solidFill>
                            <a:srgbClr val="000000"/>
                          </a:solidFill>
                          <a:effectLst/>
                          <a:latin typeface="Arial"/>
                        </a:rPr>
                        <a:t>49</a:t>
                      </a:r>
                      <a:endParaRPr lang="he-IL" sz="16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4%</a:t>
                      </a:r>
                      <a:endParaRPr lang="he-IL" sz="18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48</a:t>
                      </a:r>
                      <a:endParaRPr lang="he-IL" sz="1800" b="1" i="0" u="none" strike="noStrike" dirty="0">
                        <a:solidFill>
                          <a:srgbClr val="000000"/>
                        </a:solidFill>
                        <a:effectLst/>
                        <a:latin typeface="Arial"/>
                      </a:endParaRPr>
                    </a:p>
                  </a:txBody>
                  <a:tcPr marL="0" marR="0" marT="0" marB="0" anchor="b"/>
                </a:tc>
                <a:extLst>
                  <a:ext uri="{0D108BD9-81ED-4DB2-BD59-A6C34878D82A}">
                    <a16:rowId xmlns:a16="http://schemas.microsoft.com/office/drawing/2014/main" val="10003"/>
                  </a:ext>
                </a:extLst>
              </a:tr>
              <a:tr h="339466">
                <a:tc>
                  <a:txBody>
                    <a:bodyPr/>
                    <a:lstStyle/>
                    <a:p>
                      <a:pPr rtl="1"/>
                      <a:r>
                        <a:rPr lang="he-IL" sz="1600" dirty="0" smtClean="0"/>
                        <a:t>פרט 3 – בנקאות</a:t>
                      </a:r>
                      <a:endParaRPr lang="he-IL" sz="1600" dirty="0"/>
                    </a:p>
                  </a:txBody>
                  <a:tcPr/>
                </a:tc>
                <a:tc>
                  <a:txBody>
                    <a:bodyPr/>
                    <a:lstStyle/>
                    <a:p>
                      <a:pPr algn="ctr" rtl="0" fontAlgn="b"/>
                      <a:endParaRPr lang="he-IL" sz="1800" b="1" i="0" u="none" strike="noStrike" dirty="0">
                        <a:solidFill>
                          <a:srgbClr val="000000"/>
                        </a:solidFill>
                        <a:effectLst/>
                        <a:latin typeface="Arial"/>
                      </a:endParaRPr>
                    </a:p>
                  </a:txBody>
                  <a:tcPr marL="0" marR="0" marT="0" marB="0" anchor="b"/>
                </a:tc>
                <a:tc>
                  <a:txBody>
                    <a:bodyPr/>
                    <a:lstStyle/>
                    <a:p>
                      <a:pPr algn="ctr" rtl="0" fontAlgn="b"/>
                      <a:r>
                        <a:rPr lang="he-IL" sz="1400" b="1" i="0" u="none" strike="noStrike" dirty="0">
                          <a:solidFill>
                            <a:srgbClr val="000000"/>
                          </a:solidFill>
                          <a:effectLst/>
                          <a:latin typeface="Arial"/>
                        </a:rPr>
                        <a:t>11</a:t>
                      </a:r>
                    </a:p>
                  </a:txBody>
                  <a:tcPr marL="0" marR="0" marT="0" marB="0" anchor="b"/>
                </a:tc>
                <a:tc>
                  <a:txBody>
                    <a:bodyPr/>
                    <a:lstStyle/>
                    <a:p>
                      <a:pPr algn="ctr" rtl="0" fontAlgn="b"/>
                      <a:r>
                        <a:rPr lang="he-IL" sz="1400" b="0" i="0" u="none" strike="noStrike" dirty="0" smtClean="0">
                          <a:solidFill>
                            <a:srgbClr val="000000"/>
                          </a:solidFill>
                          <a:effectLst/>
                          <a:latin typeface="Arial"/>
                        </a:rPr>
                        <a:t>1.5%</a:t>
                      </a:r>
                      <a:endParaRPr lang="he-IL" sz="1400" b="0" i="0" u="none" strike="noStrike" dirty="0">
                        <a:solidFill>
                          <a:srgbClr val="000000"/>
                        </a:solidFill>
                        <a:effectLst/>
                        <a:latin typeface="Arial"/>
                      </a:endParaRPr>
                    </a:p>
                  </a:txBody>
                  <a:tcPr marL="0" marR="0" marT="0" marB="0" anchor="b"/>
                </a:tc>
                <a:tc>
                  <a:txBody>
                    <a:bodyPr/>
                    <a:lstStyle/>
                    <a:p>
                      <a:pPr algn="ctr" rtl="0" fontAlgn="b"/>
                      <a:r>
                        <a:rPr lang="he-IL" sz="1400" b="1" i="0" u="none" strike="noStrike" dirty="0" smtClean="0">
                          <a:solidFill>
                            <a:srgbClr val="000000"/>
                          </a:solidFill>
                          <a:effectLst/>
                          <a:latin typeface="Arial"/>
                        </a:rPr>
                        <a:t>17</a:t>
                      </a:r>
                      <a:endParaRPr lang="he-IL" sz="1400" b="1" i="0" u="none" strike="noStrike" dirty="0">
                        <a:solidFill>
                          <a:srgbClr val="000000"/>
                        </a:solidFill>
                        <a:effectLst/>
                        <a:latin typeface="Arial"/>
                      </a:endParaRPr>
                    </a:p>
                  </a:txBody>
                  <a:tcPr marL="0" marR="0" marT="0" marB="0" anchor="b"/>
                </a:tc>
                <a:tc>
                  <a:txBody>
                    <a:bodyPr/>
                    <a:lstStyle/>
                    <a:p>
                      <a:pPr algn="ctr" rtl="0" fontAlgn="b"/>
                      <a:r>
                        <a:rPr lang="he-IL" sz="1600" b="0" i="0" u="none" strike="noStrike" dirty="0" smtClean="0">
                          <a:solidFill>
                            <a:srgbClr val="000000"/>
                          </a:solidFill>
                          <a:effectLst/>
                          <a:latin typeface="Arial"/>
                        </a:rPr>
                        <a:t>2.1%</a:t>
                      </a:r>
                      <a:endParaRPr lang="he-IL" sz="1600" b="0" i="0" u="none" strike="noStrike" dirty="0">
                        <a:solidFill>
                          <a:srgbClr val="000000"/>
                        </a:solidFill>
                        <a:effectLst/>
                        <a:latin typeface="Arial"/>
                      </a:endParaRPr>
                    </a:p>
                  </a:txBody>
                  <a:tcPr marL="0" marR="0" marT="0" marB="0" anchor="b"/>
                </a:tc>
                <a:tc>
                  <a:txBody>
                    <a:bodyPr/>
                    <a:lstStyle/>
                    <a:p>
                      <a:pPr algn="ctr" rtl="0" fontAlgn="b"/>
                      <a:r>
                        <a:rPr lang="he-IL" sz="1600" b="1" i="0" u="none" strike="noStrike" dirty="0" smtClean="0">
                          <a:solidFill>
                            <a:srgbClr val="000000"/>
                          </a:solidFill>
                          <a:effectLst/>
                          <a:latin typeface="Arial"/>
                        </a:rPr>
                        <a:t>21</a:t>
                      </a:r>
                      <a:endParaRPr lang="he-IL" sz="16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3%</a:t>
                      </a:r>
                      <a:endParaRPr lang="he-IL" sz="18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34</a:t>
                      </a:r>
                      <a:endParaRPr lang="he-IL" sz="1800" b="1" i="0" u="none" strike="noStrike" dirty="0">
                        <a:solidFill>
                          <a:srgbClr val="000000"/>
                        </a:solidFill>
                        <a:effectLst/>
                        <a:latin typeface="Arial"/>
                      </a:endParaRPr>
                    </a:p>
                  </a:txBody>
                  <a:tcPr marL="0" marR="0" marT="0" marB="0" anchor="b"/>
                </a:tc>
                <a:extLst>
                  <a:ext uri="{0D108BD9-81ED-4DB2-BD59-A6C34878D82A}">
                    <a16:rowId xmlns:a16="http://schemas.microsoft.com/office/drawing/2014/main" val="10004"/>
                  </a:ext>
                </a:extLst>
              </a:tr>
              <a:tr h="339466">
                <a:tc>
                  <a:txBody>
                    <a:bodyPr/>
                    <a:lstStyle/>
                    <a:p>
                      <a:pPr rtl="1"/>
                      <a:r>
                        <a:rPr lang="he-IL" sz="1600" dirty="0" smtClean="0"/>
                        <a:t>פרט 5 – ניירות ערך</a:t>
                      </a:r>
                      <a:endParaRPr lang="he-IL" sz="1600" dirty="0"/>
                    </a:p>
                  </a:txBody>
                  <a:tcPr/>
                </a:tc>
                <a:tc>
                  <a:txBody>
                    <a:bodyPr/>
                    <a:lstStyle/>
                    <a:p>
                      <a:pPr algn="ctr" rtl="0" fontAlgn="b"/>
                      <a:endParaRPr lang="he-IL" sz="1800" b="1" i="0" u="none" strike="noStrike" dirty="0">
                        <a:solidFill>
                          <a:srgbClr val="000000"/>
                        </a:solidFill>
                        <a:effectLst/>
                        <a:latin typeface="Arial"/>
                      </a:endParaRPr>
                    </a:p>
                  </a:txBody>
                  <a:tcPr marL="0" marR="0" marT="0" marB="0" anchor="b"/>
                </a:tc>
                <a:tc>
                  <a:txBody>
                    <a:bodyPr/>
                    <a:lstStyle/>
                    <a:p>
                      <a:pPr algn="ctr" rtl="0" fontAlgn="b"/>
                      <a:r>
                        <a:rPr lang="he-IL" sz="1400" b="1" i="0" u="none" strike="noStrike" dirty="0">
                          <a:solidFill>
                            <a:srgbClr val="000000"/>
                          </a:solidFill>
                          <a:effectLst/>
                          <a:latin typeface="Arial"/>
                        </a:rPr>
                        <a:t>9</a:t>
                      </a:r>
                    </a:p>
                  </a:txBody>
                  <a:tcPr marL="0" marR="0" marT="0" marB="0" anchor="b"/>
                </a:tc>
                <a:tc>
                  <a:txBody>
                    <a:bodyPr/>
                    <a:lstStyle/>
                    <a:p>
                      <a:pPr algn="ctr" rtl="0" fontAlgn="b"/>
                      <a:r>
                        <a:rPr lang="he-IL" sz="1400" b="0" i="0" u="none" strike="noStrike" dirty="0" smtClean="0">
                          <a:solidFill>
                            <a:srgbClr val="000000"/>
                          </a:solidFill>
                          <a:effectLst/>
                          <a:latin typeface="Arial"/>
                        </a:rPr>
                        <a:t>1.4%</a:t>
                      </a:r>
                      <a:endParaRPr lang="he-IL" sz="1400" b="0" i="0" u="none" strike="noStrike" dirty="0">
                        <a:solidFill>
                          <a:srgbClr val="000000"/>
                        </a:solidFill>
                        <a:effectLst/>
                        <a:latin typeface="Arial"/>
                      </a:endParaRPr>
                    </a:p>
                  </a:txBody>
                  <a:tcPr marL="0" marR="0" marT="0" marB="0" anchor="b"/>
                </a:tc>
                <a:tc>
                  <a:txBody>
                    <a:bodyPr/>
                    <a:lstStyle/>
                    <a:p>
                      <a:pPr algn="ctr" rtl="0" fontAlgn="b"/>
                      <a:r>
                        <a:rPr lang="he-IL" sz="1400" b="1" i="0" u="none" strike="noStrike" dirty="0" smtClean="0">
                          <a:solidFill>
                            <a:srgbClr val="000000"/>
                          </a:solidFill>
                          <a:effectLst/>
                          <a:latin typeface="Arial"/>
                        </a:rPr>
                        <a:t>16</a:t>
                      </a:r>
                      <a:endParaRPr lang="he-IL" sz="1400" b="1" i="0" u="none" strike="noStrike" dirty="0">
                        <a:solidFill>
                          <a:srgbClr val="000000"/>
                        </a:solidFill>
                        <a:effectLst/>
                        <a:latin typeface="Arial"/>
                      </a:endParaRPr>
                    </a:p>
                  </a:txBody>
                  <a:tcPr marL="0" marR="0" marT="0" marB="0" anchor="b"/>
                </a:tc>
                <a:tc>
                  <a:txBody>
                    <a:bodyPr/>
                    <a:lstStyle/>
                    <a:p>
                      <a:pPr algn="ctr" rtl="0" fontAlgn="b"/>
                      <a:r>
                        <a:rPr lang="he-IL" sz="1600" b="0" i="0" u="none" strike="noStrike" dirty="0" smtClean="0">
                          <a:solidFill>
                            <a:srgbClr val="000000"/>
                          </a:solidFill>
                          <a:effectLst/>
                          <a:latin typeface="Arial"/>
                        </a:rPr>
                        <a:t>2.3%</a:t>
                      </a:r>
                      <a:endParaRPr lang="he-IL" sz="1600" b="0" i="0" u="none" strike="noStrike" dirty="0">
                        <a:solidFill>
                          <a:srgbClr val="000000"/>
                        </a:solidFill>
                        <a:effectLst/>
                        <a:latin typeface="Arial"/>
                      </a:endParaRPr>
                    </a:p>
                  </a:txBody>
                  <a:tcPr marL="0" marR="0" marT="0" marB="0" anchor="b"/>
                </a:tc>
                <a:tc>
                  <a:txBody>
                    <a:bodyPr/>
                    <a:lstStyle/>
                    <a:p>
                      <a:pPr algn="ctr" rtl="0" fontAlgn="b"/>
                      <a:r>
                        <a:rPr lang="he-IL" sz="1600" b="1" i="0" u="none" strike="noStrike" dirty="0" smtClean="0">
                          <a:solidFill>
                            <a:srgbClr val="000000"/>
                          </a:solidFill>
                          <a:effectLst/>
                          <a:latin typeface="Arial"/>
                        </a:rPr>
                        <a:t>23</a:t>
                      </a:r>
                      <a:endParaRPr lang="he-IL" sz="16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3%</a:t>
                      </a:r>
                      <a:endParaRPr lang="he-IL" sz="18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33</a:t>
                      </a:r>
                      <a:endParaRPr lang="he-IL" sz="1800" b="1" i="0" u="none" strike="noStrike" dirty="0">
                        <a:solidFill>
                          <a:srgbClr val="000000"/>
                        </a:solidFill>
                        <a:effectLst/>
                        <a:latin typeface="Arial"/>
                      </a:endParaRPr>
                    </a:p>
                  </a:txBody>
                  <a:tcPr marL="0" marR="0" marT="0" marB="0" anchor="b"/>
                </a:tc>
                <a:extLst>
                  <a:ext uri="{0D108BD9-81ED-4DB2-BD59-A6C34878D82A}">
                    <a16:rowId xmlns:a16="http://schemas.microsoft.com/office/drawing/2014/main" val="10005"/>
                  </a:ext>
                </a:extLst>
              </a:tr>
              <a:tr h="339466">
                <a:tc>
                  <a:txBody>
                    <a:bodyPr/>
                    <a:lstStyle/>
                    <a:p>
                      <a:pPr rtl="1"/>
                      <a:r>
                        <a:rPr lang="he-IL" sz="1600" dirty="0" smtClean="0"/>
                        <a:t>פרט 12 – ת' נ' מפרסם</a:t>
                      </a:r>
                      <a:endParaRPr lang="he-IL" sz="1600" dirty="0"/>
                    </a:p>
                  </a:txBody>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he-IL" sz="1800" b="1" dirty="0" smtClean="0"/>
                    </a:p>
                  </a:txBody>
                  <a:tcPr marL="0" marR="0" marT="0" marB="0" anchor="b"/>
                </a:tc>
                <a:tc>
                  <a:txBody>
                    <a:bodyPr/>
                    <a:lstStyle/>
                    <a:p>
                      <a:pPr algn="ctr" rtl="0" fontAlgn="b"/>
                      <a:r>
                        <a:rPr lang="he-IL" sz="1400" b="1" i="0" u="none" strike="noStrike" dirty="0">
                          <a:solidFill>
                            <a:srgbClr val="000000"/>
                          </a:solidFill>
                          <a:effectLst/>
                          <a:latin typeface="Arial"/>
                        </a:rPr>
                        <a:t>10</a:t>
                      </a:r>
                    </a:p>
                  </a:txBody>
                  <a:tcPr marL="0" marR="0" marT="0" marB="0" anchor="b"/>
                </a:tc>
                <a:tc>
                  <a:txBody>
                    <a:bodyPr/>
                    <a:lstStyle/>
                    <a:p>
                      <a:pPr algn="ctr" rtl="0" fontAlgn="b"/>
                      <a:r>
                        <a:rPr lang="he-IL" sz="1400" b="0" i="0" u="none" strike="noStrike" dirty="0" smtClean="0">
                          <a:solidFill>
                            <a:srgbClr val="000000"/>
                          </a:solidFill>
                          <a:effectLst/>
                          <a:latin typeface="Arial"/>
                        </a:rPr>
                        <a:t>1%</a:t>
                      </a:r>
                      <a:endParaRPr lang="he-IL" sz="1400" b="0" i="0" u="none" strike="noStrike" dirty="0">
                        <a:solidFill>
                          <a:srgbClr val="000000"/>
                        </a:solidFill>
                        <a:effectLst/>
                        <a:latin typeface="Arial"/>
                      </a:endParaRP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he-IL" sz="1400" b="1" dirty="0" smtClean="0"/>
                        <a:t>9</a:t>
                      </a: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he-IL" sz="1600" b="0" dirty="0" smtClean="0"/>
                        <a:t>0.8%</a:t>
                      </a: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he-IL" sz="1600" b="1" dirty="0" smtClean="0"/>
                        <a:t>8</a:t>
                      </a: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he-IL" sz="1800" b="1" dirty="0" smtClean="0"/>
                        <a:t>2%</a:t>
                      </a: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he-IL" sz="1800" b="1" dirty="0" smtClean="0"/>
                        <a:t>25</a:t>
                      </a:r>
                    </a:p>
                  </a:txBody>
                  <a:tcPr marL="0" marR="0" marT="0" marB="0" anchor="b"/>
                </a:tc>
                <a:extLst>
                  <a:ext uri="{0D108BD9-81ED-4DB2-BD59-A6C34878D82A}">
                    <a16:rowId xmlns:a16="http://schemas.microsoft.com/office/drawing/2014/main" val="10006"/>
                  </a:ext>
                </a:extLst>
              </a:tr>
              <a:tr h="339466">
                <a:tc>
                  <a:txBody>
                    <a:bodyPr/>
                    <a:lstStyle/>
                    <a:p>
                      <a:r>
                        <a:rPr lang="he-IL" sz="1600" dirty="0" smtClean="0"/>
                        <a:t>פרט 10 – דיני עבודה</a:t>
                      </a:r>
                      <a:endParaRPr lang="he-IL" sz="1600" dirty="0"/>
                    </a:p>
                  </a:txBody>
                  <a:tcPr/>
                </a:tc>
                <a:tc>
                  <a:txBody>
                    <a:bodyPr/>
                    <a:lstStyle/>
                    <a:p>
                      <a:pPr algn="ctr" rtl="1"/>
                      <a:r>
                        <a:rPr lang="he-IL" sz="1400" dirty="0" smtClean="0"/>
                        <a:t>4.5%</a:t>
                      </a:r>
                      <a:endParaRPr lang="he-IL" sz="1400" dirty="0"/>
                    </a:p>
                  </a:txBody>
                  <a:tcPr/>
                </a:tc>
                <a:tc>
                  <a:txBody>
                    <a:bodyPr/>
                    <a:lstStyle/>
                    <a:p>
                      <a:pPr algn="ctr" rtl="0" fontAlgn="b"/>
                      <a:r>
                        <a:rPr lang="he-IL" sz="1400" b="1" i="0" u="none" strike="noStrike" dirty="0">
                          <a:solidFill>
                            <a:srgbClr val="000000"/>
                          </a:solidFill>
                          <a:effectLst/>
                          <a:latin typeface="Arial"/>
                        </a:rPr>
                        <a:t>27</a:t>
                      </a:r>
                    </a:p>
                  </a:txBody>
                  <a:tcPr marL="0" marR="0" marT="0" marB="0" anchor="b"/>
                </a:tc>
                <a:tc>
                  <a:txBody>
                    <a:bodyPr/>
                    <a:lstStyle/>
                    <a:p>
                      <a:pPr algn="ctr" rtl="0" fontAlgn="b"/>
                      <a:r>
                        <a:rPr lang="he-IL" sz="1400" b="0" i="0" u="none" strike="noStrike" dirty="0" smtClean="0">
                          <a:solidFill>
                            <a:srgbClr val="000000"/>
                          </a:solidFill>
                          <a:effectLst/>
                          <a:latin typeface="Arial"/>
                        </a:rPr>
                        <a:t>2.5%</a:t>
                      </a:r>
                      <a:endParaRPr lang="he-IL" sz="1400" b="0" i="0" u="none" strike="noStrike" dirty="0">
                        <a:solidFill>
                          <a:srgbClr val="000000"/>
                        </a:solidFill>
                        <a:effectLst/>
                        <a:latin typeface="Arial"/>
                      </a:endParaRPr>
                    </a:p>
                  </a:txBody>
                  <a:tcPr marL="0" marR="0" marT="0" marB="0" anchor="b"/>
                </a:tc>
                <a:tc>
                  <a:txBody>
                    <a:bodyPr/>
                    <a:lstStyle/>
                    <a:p>
                      <a:pPr algn="ctr" rtl="0" fontAlgn="b"/>
                      <a:r>
                        <a:rPr lang="he-IL" sz="1400" b="1" i="0" u="none" strike="noStrike" dirty="0" smtClean="0">
                          <a:solidFill>
                            <a:srgbClr val="000000"/>
                          </a:solidFill>
                          <a:effectLst/>
                          <a:latin typeface="Arial"/>
                        </a:rPr>
                        <a:t>29</a:t>
                      </a:r>
                      <a:endParaRPr lang="he-IL" sz="1400" b="1" i="0" u="none" strike="noStrike" dirty="0">
                        <a:solidFill>
                          <a:srgbClr val="000000"/>
                        </a:solidFill>
                        <a:effectLst/>
                        <a:latin typeface="Arial"/>
                      </a:endParaRPr>
                    </a:p>
                  </a:txBody>
                  <a:tcPr marL="0" marR="0" marT="0" marB="0" anchor="b"/>
                </a:tc>
                <a:tc>
                  <a:txBody>
                    <a:bodyPr/>
                    <a:lstStyle/>
                    <a:p>
                      <a:pPr algn="ctr" rtl="0" fontAlgn="b"/>
                      <a:r>
                        <a:rPr lang="he-IL" sz="1600" b="0" i="0" u="none" strike="noStrike" dirty="0" smtClean="0">
                          <a:solidFill>
                            <a:srgbClr val="000000"/>
                          </a:solidFill>
                          <a:effectLst/>
                          <a:latin typeface="Arial"/>
                        </a:rPr>
                        <a:t>2%</a:t>
                      </a:r>
                      <a:endParaRPr lang="he-IL" sz="1600" b="0" i="0" u="none" strike="noStrike" dirty="0">
                        <a:solidFill>
                          <a:srgbClr val="000000"/>
                        </a:solidFill>
                        <a:effectLst/>
                        <a:latin typeface="Arial"/>
                      </a:endParaRPr>
                    </a:p>
                  </a:txBody>
                  <a:tcPr marL="0" marR="0" marT="0" marB="0" anchor="b"/>
                </a:tc>
                <a:tc>
                  <a:txBody>
                    <a:bodyPr/>
                    <a:lstStyle/>
                    <a:p>
                      <a:pPr algn="ctr" rtl="0" fontAlgn="b"/>
                      <a:r>
                        <a:rPr lang="he-IL" sz="1600" b="1" i="0" u="none" strike="noStrike" dirty="0" smtClean="0">
                          <a:solidFill>
                            <a:srgbClr val="000000"/>
                          </a:solidFill>
                          <a:effectLst/>
                          <a:latin typeface="Arial"/>
                        </a:rPr>
                        <a:t>20</a:t>
                      </a:r>
                      <a:endParaRPr lang="he-IL" sz="16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1.9%</a:t>
                      </a:r>
                      <a:endParaRPr lang="he-IL" sz="18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22</a:t>
                      </a:r>
                      <a:endParaRPr lang="he-IL" sz="1800" b="1" i="0" u="none" strike="noStrike" dirty="0">
                        <a:solidFill>
                          <a:srgbClr val="000000"/>
                        </a:solidFill>
                        <a:effectLst/>
                        <a:latin typeface="Arial"/>
                      </a:endParaRPr>
                    </a:p>
                  </a:txBody>
                  <a:tcPr marL="0" marR="0" marT="0" marB="0" anchor="b"/>
                </a:tc>
                <a:extLst>
                  <a:ext uri="{0D108BD9-81ED-4DB2-BD59-A6C34878D82A}">
                    <a16:rowId xmlns:a16="http://schemas.microsoft.com/office/drawing/2014/main" val="10007"/>
                  </a:ext>
                </a:extLst>
              </a:tr>
              <a:tr h="339466">
                <a:tc>
                  <a:txBody>
                    <a:bodyPr/>
                    <a:lstStyle/>
                    <a:p>
                      <a:pPr rtl="1"/>
                      <a:r>
                        <a:rPr lang="he-IL" sz="1600" dirty="0" smtClean="0"/>
                        <a:t>פרט 4 – הגבל עסקי</a:t>
                      </a:r>
                      <a:endParaRPr lang="he-IL" sz="1600" dirty="0"/>
                    </a:p>
                  </a:txBody>
                  <a:tcPr/>
                </a:tc>
                <a:tc>
                  <a:txBody>
                    <a:bodyPr/>
                    <a:lstStyle/>
                    <a:p>
                      <a:pPr algn="ctr" rtl="0" fontAlgn="b"/>
                      <a:endParaRPr lang="he-IL" sz="1800" b="1" i="0" u="none" strike="noStrike" dirty="0">
                        <a:solidFill>
                          <a:srgbClr val="000000"/>
                        </a:solidFill>
                        <a:effectLst/>
                        <a:latin typeface="Arial"/>
                      </a:endParaRPr>
                    </a:p>
                  </a:txBody>
                  <a:tcPr marL="0" marR="0" marT="0" marB="0" anchor="b"/>
                </a:tc>
                <a:tc>
                  <a:txBody>
                    <a:bodyPr/>
                    <a:lstStyle/>
                    <a:p>
                      <a:pPr algn="ctr" rtl="0" fontAlgn="b"/>
                      <a:r>
                        <a:rPr lang="he-IL" sz="1400" b="1" i="0" u="none" strike="noStrike" dirty="0">
                          <a:solidFill>
                            <a:srgbClr val="000000"/>
                          </a:solidFill>
                          <a:effectLst/>
                          <a:latin typeface="Arial"/>
                        </a:rPr>
                        <a:t>3</a:t>
                      </a:r>
                    </a:p>
                  </a:txBody>
                  <a:tcPr marL="0" marR="0" marT="0" marB="0" anchor="b"/>
                </a:tc>
                <a:tc>
                  <a:txBody>
                    <a:bodyPr/>
                    <a:lstStyle/>
                    <a:p>
                      <a:pPr algn="ctr" rtl="0" fontAlgn="b"/>
                      <a:r>
                        <a:rPr lang="he-IL" sz="1400" b="0" i="0" u="none" strike="noStrike" dirty="0" smtClean="0">
                          <a:solidFill>
                            <a:srgbClr val="000000"/>
                          </a:solidFill>
                          <a:effectLst/>
                          <a:latin typeface="Arial"/>
                        </a:rPr>
                        <a:t>1.1%</a:t>
                      </a:r>
                      <a:endParaRPr lang="he-IL" sz="1400" b="0" i="0" u="none" strike="noStrike" dirty="0">
                        <a:solidFill>
                          <a:srgbClr val="000000"/>
                        </a:solidFill>
                        <a:effectLst/>
                        <a:latin typeface="Arial"/>
                      </a:endParaRPr>
                    </a:p>
                  </a:txBody>
                  <a:tcPr marL="0" marR="0" marT="0" marB="0" anchor="b"/>
                </a:tc>
                <a:tc>
                  <a:txBody>
                    <a:bodyPr/>
                    <a:lstStyle/>
                    <a:p>
                      <a:pPr algn="ctr" rtl="0" fontAlgn="b"/>
                      <a:r>
                        <a:rPr lang="he-IL" sz="1400" b="1" i="0" u="none" strike="noStrike" dirty="0" smtClean="0">
                          <a:solidFill>
                            <a:srgbClr val="000000"/>
                          </a:solidFill>
                          <a:effectLst/>
                          <a:latin typeface="Arial"/>
                        </a:rPr>
                        <a:t>12</a:t>
                      </a:r>
                      <a:endParaRPr lang="he-IL" sz="1400" b="1" i="0" u="none" strike="noStrike" dirty="0">
                        <a:solidFill>
                          <a:srgbClr val="000000"/>
                        </a:solidFill>
                        <a:effectLst/>
                        <a:latin typeface="Arial"/>
                      </a:endParaRPr>
                    </a:p>
                  </a:txBody>
                  <a:tcPr marL="0" marR="0" marT="0" marB="0" anchor="b"/>
                </a:tc>
                <a:tc>
                  <a:txBody>
                    <a:bodyPr/>
                    <a:lstStyle/>
                    <a:p>
                      <a:pPr algn="ctr" rtl="0" fontAlgn="b"/>
                      <a:r>
                        <a:rPr lang="he-IL" sz="1600" b="0" i="0" u="none" strike="noStrike" dirty="0" smtClean="0">
                          <a:solidFill>
                            <a:srgbClr val="000000"/>
                          </a:solidFill>
                          <a:effectLst/>
                          <a:latin typeface="Arial"/>
                        </a:rPr>
                        <a:t>1.1%</a:t>
                      </a:r>
                      <a:endParaRPr lang="he-IL" sz="1600" b="0" i="0" u="none" strike="noStrike" dirty="0">
                        <a:solidFill>
                          <a:srgbClr val="000000"/>
                        </a:solidFill>
                        <a:effectLst/>
                        <a:latin typeface="Arial"/>
                      </a:endParaRPr>
                    </a:p>
                  </a:txBody>
                  <a:tcPr marL="0" marR="0" marT="0" marB="0" anchor="b"/>
                </a:tc>
                <a:tc>
                  <a:txBody>
                    <a:bodyPr/>
                    <a:lstStyle/>
                    <a:p>
                      <a:pPr algn="ctr" rtl="0" fontAlgn="b"/>
                      <a:r>
                        <a:rPr lang="he-IL" sz="1600" b="1" i="0" u="none" strike="noStrike" dirty="0" smtClean="0">
                          <a:solidFill>
                            <a:srgbClr val="000000"/>
                          </a:solidFill>
                          <a:effectLst/>
                          <a:latin typeface="Arial"/>
                        </a:rPr>
                        <a:t>11</a:t>
                      </a:r>
                      <a:endParaRPr lang="he-IL" sz="16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1%</a:t>
                      </a:r>
                      <a:endParaRPr lang="he-IL" sz="18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16</a:t>
                      </a:r>
                      <a:endParaRPr lang="he-IL" sz="1800" b="1" i="0" u="none" strike="noStrike" dirty="0">
                        <a:solidFill>
                          <a:srgbClr val="000000"/>
                        </a:solidFill>
                        <a:effectLst/>
                        <a:latin typeface="Arial"/>
                      </a:endParaRPr>
                    </a:p>
                  </a:txBody>
                  <a:tcPr marL="0" marR="0" marT="0" marB="0" anchor="b"/>
                </a:tc>
                <a:extLst>
                  <a:ext uri="{0D108BD9-81ED-4DB2-BD59-A6C34878D82A}">
                    <a16:rowId xmlns:a16="http://schemas.microsoft.com/office/drawing/2014/main" val="10008"/>
                  </a:ext>
                </a:extLst>
              </a:tr>
              <a:tr h="339466">
                <a:tc>
                  <a:txBody>
                    <a:bodyPr/>
                    <a:lstStyle/>
                    <a:p>
                      <a:pPr rtl="1"/>
                      <a:r>
                        <a:rPr lang="he-IL" sz="1600" dirty="0" smtClean="0"/>
                        <a:t>פרט 6 – מפגע סביבתי</a:t>
                      </a:r>
                      <a:endParaRPr lang="he-IL" sz="1600" dirty="0"/>
                    </a:p>
                  </a:txBody>
                  <a:tcPr/>
                </a:tc>
                <a:tc>
                  <a:txBody>
                    <a:bodyPr/>
                    <a:lstStyle/>
                    <a:p>
                      <a:pPr algn="ctr" rtl="0" fontAlgn="b"/>
                      <a:endParaRPr lang="he-IL" sz="1800" b="1" i="0" u="none" strike="noStrike" dirty="0">
                        <a:solidFill>
                          <a:srgbClr val="000000"/>
                        </a:solidFill>
                        <a:effectLst/>
                        <a:latin typeface="Arial"/>
                      </a:endParaRPr>
                    </a:p>
                  </a:txBody>
                  <a:tcPr marL="0" marR="0" marT="0" marB="0" anchor="b"/>
                </a:tc>
                <a:tc>
                  <a:txBody>
                    <a:bodyPr/>
                    <a:lstStyle/>
                    <a:p>
                      <a:pPr algn="ctr" rtl="0" fontAlgn="b"/>
                      <a:r>
                        <a:rPr lang="he-IL" sz="1400" b="1" i="0" u="none" strike="noStrike" dirty="0">
                          <a:solidFill>
                            <a:srgbClr val="000000"/>
                          </a:solidFill>
                          <a:effectLst/>
                          <a:latin typeface="Arial"/>
                        </a:rPr>
                        <a:t>8</a:t>
                      </a:r>
                    </a:p>
                  </a:txBody>
                  <a:tcPr marL="0" marR="0" marT="0" marB="0" anchor="b"/>
                </a:tc>
                <a:tc>
                  <a:txBody>
                    <a:bodyPr/>
                    <a:lstStyle/>
                    <a:p>
                      <a:pPr algn="ctr" rtl="0" fontAlgn="b"/>
                      <a:r>
                        <a:rPr lang="he-IL" sz="1400" b="0" i="0" u="none" strike="noStrike" dirty="0" smtClean="0">
                          <a:solidFill>
                            <a:srgbClr val="000000"/>
                          </a:solidFill>
                          <a:effectLst/>
                          <a:latin typeface="Arial"/>
                        </a:rPr>
                        <a:t>1%</a:t>
                      </a:r>
                      <a:endParaRPr lang="he-IL" sz="1400" b="0" i="0" u="none" strike="noStrike" dirty="0">
                        <a:solidFill>
                          <a:srgbClr val="000000"/>
                        </a:solidFill>
                        <a:effectLst/>
                        <a:latin typeface="Arial"/>
                      </a:endParaRPr>
                    </a:p>
                  </a:txBody>
                  <a:tcPr marL="0" marR="0" marT="0" marB="0" anchor="b"/>
                </a:tc>
                <a:tc>
                  <a:txBody>
                    <a:bodyPr/>
                    <a:lstStyle/>
                    <a:p>
                      <a:pPr algn="ctr" rtl="0" fontAlgn="b"/>
                      <a:r>
                        <a:rPr lang="he-IL" sz="1400" b="1" i="0" u="none" strike="noStrike" dirty="0" smtClean="0">
                          <a:solidFill>
                            <a:srgbClr val="000000"/>
                          </a:solidFill>
                          <a:effectLst/>
                          <a:latin typeface="Arial"/>
                        </a:rPr>
                        <a:t>11</a:t>
                      </a:r>
                      <a:endParaRPr lang="he-IL" sz="1400" b="1" i="0" u="none" strike="noStrike" dirty="0">
                        <a:solidFill>
                          <a:srgbClr val="000000"/>
                        </a:solidFill>
                        <a:effectLst/>
                        <a:latin typeface="Arial"/>
                      </a:endParaRPr>
                    </a:p>
                  </a:txBody>
                  <a:tcPr marL="0" marR="0" marT="0" marB="0" anchor="b"/>
                </a:tc>
                <a:tc>
                  <a:txBody>
                    <a:bodyPr/>
                    <a:lstStyle/>
                    <a:p>
                      <a:pPr algn="ctr" rtl="0" fontAlgn="b"/>
                      <a:r>
                        <a:rPr lang="he-IL" sz="1600" b="0" i="0" u="none" strike="noStrike" dirty="0" smtClean="0">
                          <a:solidFill>
                            <a:srgbClr val="000000"/>
                          </a:solidFill>
                          <a:effectLst/>
                          <a:latin typeface="Arial"/>
                        </a:rPr>
                        <a:t>1.1%</a:t>
                      </a:r>
                      <a:endParaRPr lang="he-IL" sz="1600" b="0" i="0" u="none" strike="noStrike" dirty="0">
                        <a:solidFill>
                          <a:srgbClr val="000000"/>
                        </a:solidFill>
                        <a:effectLst/>
                        <a:latin typeface="Arial"/>
                      </a:endParaRPr>
                    </a:p>
                  </a:txBody>
                  <a:tcPr marL="0" marR="0" marT="0" marB="0" anchor="b"/>
                </a:tc>
                <a:tc>
                  <a:txBody>
                    <a:bodyPr/>
                    <a:lstStyle/>
                    <a:p>
                      <a:pPr algn="ctr" rtl="0" fontAlgn="b"/>
                      <a:r>
                        <a:rPr lang="he-IL" sz="1600" b="1" i="0" u="none" strike="noStrike" dirty="0" smtClean="0">
                          <a:solidFill>
                            <a:srgbClr val="000000"/>
                          </a:solidFill>
                          <a:effectLst/>
                          <a:latin typeface="Arial"/>
                        </a:rPr>
                        <a:t>11</a:t>
                      </a:r>
                      <a:endParaRPr lang="he-IL" sz="16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1%</a:t>
                      </a:r>
                      <a:endParaRPr lang="he-IL" sz="18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16</a:t>
                      </a:r>
                      <a:endParaRPr lang="he-IL" sz="1800" b="1" i="0" u="none" strike="noStrike" dirty="0">
                        <a:solidFill>
                          <a:srgbClr val="000000"/>
                        </a:solidFill>
                        <a:effectLst/>
                        <a:latin typeface="Arial"/>
                      </a:endParaRPr>
                    </a:p>
                  </a:txBody>
                  <a:tcPr marL="0" marR="0" marT="0" marB="0" anchor="b"/>
                </a:tc>
                <a:extLst>
                  <a:ext uri="{0D108BD9-81ED-4DB2-BD59-A6C34878D82A}">
                    <a16:rowId xmlns:a16="http://schemas.microsoft.com/office/drawing/2014/main" val="10009"/>
                  </a:ext>
                </a:extLst>
              </a:tr>
              <a:tr h="33946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600" dirty="0" smtClean="0"/>
                        <a:t>פרט 9 – חוק השוויון</a:t>
                      </a:r>
                    </a:p>
                  </a:txBody>
                  <a:tcPr/>
                </a:tc>
                <a:tc>
                  <a:txBody>
                    <a:bodyPr/>
                    <a:lstStyle/>
                    <a:p>
                      <a:pPr algn="ctr" rtl="0" fontAlgn="b"/>
                      <a:endParaRPr lang="he-IL" sz="1800" b="1" i="0" u="none" strike="noStrike" dirty="0">
                        <a:solidFill>
                          <a:srgbClr val="000000"/>
                        </a:solidFill>
                        <a:effectLst/>
                        <a:latin typeface="Arial"/>
                      </a:endParaRPr>
                    </a:p>
                  </a:txBody>
                  <a:tcPr marL="0" marR="0" marT="0" marB="0" anchor="b"/>
                </a:tc>
                <a:tc>
                  <a:txBody>
                    <a:bodyPr/>
                    <a:lstStyle/>
                    <a:p>
                      <a:pPr algn="ctr" rtl="0" fontAlgn="b"/>
                      <a:r>
                        <a:rPr lang="he-IL" sz="1400" b="1" i="0" u="none" strike="noStrike" dirty="0" smtClean="0">
                          <a:solidFill>
                            <a:srgbClr val="000000"/>
                          </a:solidFill>
                          <a:effectLst/>
                          <a:latin typeface="Arial"/>
                        </a:rPr>
                        <a:t>3</a:t>
                      </a:r>
                      <a:endParaRPr lang="he-IL" sz="1400" b="1" i="0" u="none" strike="noStrike" dirty="0">
                        <a:solidFill>
                          <a:srgbClr val="000000"/>
                        </a:solidFill>
                        <a:effectLst/>
                        <a:latin typeface="Arial"/>
                      </a:endParaRPr>
                    </a:p>
                  </a:txBody>
                  <a:tcPr marL="0" marR="0" marT="0" marB="0" anchor="b"/>
                </a:tc>
                <a:tc>
                  <a:txBody>
                    <a:bodyPr/>
                    <a:lstStyle/>
                    <a:p>
                      <a:pPr algn="ctr" rtl="0" fontAlgn="b"/>
                      <a:r>
                        <a:rPr lang="he-IL" sz="1400" b="0" i="0" u="none" strike="noStrike" dirty="0" smtClean="0">
                          <a:solidFill>
                            <a:srgbClr val="000000"/>
                          </a:solidFill>
                          <a:effectLst/>
                          <a:latin typeface="Arial"/>
                        </a:rPr>
                        <a:t>4.5%</a:t>
                      </a:r>
                      <a:endParaRPr lang="he-IL" sz="1400" b="0" i="0" u="none" strike="noStrike" dirty="0">
                        <a:solidFill>
                          <a:srgbClr val="000000"/>
                        </a:solidFill>
                        <a:effectLst/>
                        <a:latin typeface="Arial"/>
                      </a:endParaRPr>
                    </a:p>
                  </a:txBody>
                  <a:tcPr marL="0" marR="0" marT="0" marB="0" anchor="b"/>
                </a:tc>
                <a:tc>
                  <a:txBody>
                    <a:bodyPr/>
                    <a:lstStyle/>
                    <a:p>
                      <a:pPr algn="ctr" rtl="0" fontAlgn="b"/>
                      <a:r>
                        <a:rPr lang="he-IL" sz="1400" b="1" i="0" u="none" strike="noStrike" dirty="0" smtClean="0">
                          <a:solidFill>
                            <a:srgbClr val="000000"/>
                          </a:solidFill>
                          <a:effectLst/>
                          <a:latin typeface="Arial"/>
                        </a:rPr>
                        <a:t>50</a:t>
                      </a:r>
                      <a:endParaRPr lang="he-IL" sz="1400" b="1" i="0" u="none" strike="noStrike" dirty="0">
                        <a:solidFill>
                          <a:srgbClr val="000000"/>
                        </a:solidFill>
                        <a:effectLst/>
                        <a:latin typeface="Arial"/>
                      </a:endParaRPr>
                    </a:p>
                  </a:txBody>
                  <a:tcPr marL="0" marR="0" marT="0" marB="0" anchor="b"/>
                </a:tc>
                <a:tc>
                  <a:txBody>
                    <a:bodyPr/>
                    <a:lstStyle/>
                    <a:p>
                      <a:pPr algn="ctr" rtl="0" fontAlgn="b"/>
                      <a:r>
                        <a:rPr lang="he-IL" sz="1600" b="0" i="0" u="none" strike="noStrike" dirty="0" smtClean="0">
                          <a:solidFill>
                            <a:srgbClr val="000000"/>
                          </a:solidFill>
                          <a:effectLst/>
                          <a:latin typeface="Arial"/>
                        </a:rPr>
                        <a:t>1%</a:t>
                      </a:r>
                      <a:endParaRPr lang="he-IL" sz="1600" b="0" i="0" u="none" strike="noStrike" dirty="0">
                        <a:solidFill>
                          <a:srgbClr val="000000"/>
                        </a:solidFill>
                        <a:effectLst/>
                        <a:latin typeface="Arial"/>
                      </a:endParaRPr>
                    </a:p>
                  </a:txBody>
                  <a:tcPr marL="0" marR="0" marT="0" marB="0" anchor="b"/>
                </a:tc>
                <a:tc>
                  <a:txBody>
                    <a:bodyPr/>
                    <a:lstStyle/>
                    <a:p>
                      <a:pPr algn="ctr" rtl="0" fontAlgn="b"/>
                      <a:r>
                        <a:rPr lang="he-IL" sz="1600" b="1" i="0" u="none" strike="noStrike" dirty="0" smtClean="0">
                          <a:solidFill>
                            <a:srgbClr val="000000"/>
                          </a:solidFill>
                          <a:effectLst/>
                          <a:latin typeface="Arial"/>
                        </a:rPr>
                        <a:t>10</a:t>
                      </a:r>
                      <a:endParaRPr lang="he-IL" sz="16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1%</a:t>
                      </a:r>
                      <a:endParaRPr lang="he-IL" sz="18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15</a:t>
                      </a:r>
                      <a:endParaRPr lang="he-IL" sz="1800" b="1" i="0" u="none" strike="noStrike" dirty="0">
                        <a:solidFill>
                          <a:srgbClr val="000000"/>
                        </a:solidFill>
                        <a:effectLst/>
                        <a:latin typeface="Arial"/>
                      </a:endParaRPr>
                    </a:p>
                  </a:txBody>
                  <a:tcPr marL="0" marR="0" marT="0" marB="0" anchor="b"/>
                </a:tc>
                <a:extLst>
                  <a:ext uri="{0D108BD9-81ED-4DB2-BD59-A6C34878D82A}">
                    <a16:rowId xmlns:a16="http://schemas.microsoft.com/office/drawing/2014/main" val="10010"/>
                  </a:ext>
                </a:extLst>
              </a:tr>
              <a:tr h="339466">
                <a:tc>
                  <a:txBody>
                    <a:bodyPr/>
                    <a:lstStyle/>
                    <a:p>
                      <a:pPr rtl="1"/>
                      <a:r>
                        <a:rPr lang="he-IL" sz="1600" dirty="0" smtClean="0"/>
                        <a:t>פרט 7 – איסור אפליה</a:t>
                      </a:r>
                      <a:endParaRPr lang="he-IL" sz="1600" dirty="0"/>
                    </a:p>
                  </a:txBody>
                  <a:tcPr/>
                </a:tc>
                <a:tc>
                  <a:txBody>
                    <a:bodyPr/>
                    <a:lstStyle/>
                    <a:p>
                      <a:pPr algn="ctr" rtl="0" fontAlgn="b"/>
                      <a:endParaRPr lang="he-IL" sz="1800" b="1" i="0" u="none" strike="noStrike" dirty="0">
                        <a:solidFill>
                          <a:srgbClr val="000000"/>
                        </a:solidFill>
                        <a:effectLst/>
                        <a:latin typeface="Arial"/>
                      </a:endParaRPr>
                    </a:p>
                  </a:txBody>
                  <a:tcPr marL="0" marR="0" marT="0" marB="0" anchor="b"/>
                </a:tc>
                <a:tc>
                  <a:txBody>
                    <a:bodyPr/>
                    <a:lstStyle/>
                    <a:p>
                      <a:pPr algn="ctr" rtl="0" fontAlgn="b"/>
                      <a:r>
                        <a:rPr lang="he-IL" sz="1400" b="1" i="0" u="none" strike="noStrike" dirty="0">
                          <a:solidFill>
                            <a:srgbClr val="000000"/>
                          </a:solidFill>
                          <a:effectLst/>
                          <a:latin typeface="Arial"/>
                        </a:rPr>
                        <a:t>2</a:t>
                      </a:r>
                    </a:p>
                  </a:txBody>
                  <a:tcPr marL="0" marR="0" marT="0" marB="0" anchor="b"/>
                </a:tc>
                <a:tc>
                  <a:txBody>
                    <a:bodyPr/>
                    <a:lstStyle/>
                    <a:p>
                      <a:pPr algn="ctr" rtl="0" fontAlgn="b"/>
                      <a:r>
                        <a:rPr lang="he-IL" sz="1400" b="0" i="0" u="none" strike="noStrike" dirty="0" smtClean="0">
                          <a:solidFill>
                            <a:srgbClr val="000000"/>
                          </a:solidFill>
                          <a:effectLst/>
                          <a:latin typeface="Arial"/>
                        </a:rPr>
                        <a:t>0.7%</a:t>
                      </a:r>
                      <a:endParaRPr lang="he-IL" sz="1400" b="0" i="0" u="none" strike="noStrike" dirty="0">
                        <a:solidFill>
                          <a:srgbClr val="000000"/>
                        </a:solidFill>
                        <a:effectLst/>
                        <a:latin typeface="Arial"/>
                      </a:endParaRPr>
                    </a:p>
                  </a:txBody>
                  <a:tcPr marL="0" marR="0" marT="0" marB="0" anchor="b"/>
                </a:tc>
                <a:tc>
                  <a:txBody>
                    <a:bodyPr/>
                    <a:lstStyle/>
                    <a:p>
                      <a:pPr algn="ctr" rtl="0" fontAlgn="b"/>
                      <a:r>
                        <a:rPr lang="en-US" sz="1400" b="1" i="0" u="none" strike="noStrike" dirty="0" smtClean="0">
                          <a:solidFill>
                            <a:srgbClr val="000000"/>
                          </a:solidFill>
                          <a:effectLst/>
                          <a:latin typeface="Arial"/>
                        </a:rPr>
                        <a:t>8</a:t>
                      </a:r>
                      <a:endParaRPr lang="he-IL" sz="1400" b="1" i="0" u="none" strike="noStrike" dirty="0">
                        <a:solidFill>
                          <a:srgbClr val="000000"/>
                        </a:solidFill>
                        <a:effectLst/>
                        <a:latin typeface="Arial"/>
                      </a:endParaRPr>
                    </a:p>
                  </a:txBody>
                  <a:tcPr marL="0" marR="0" marT="0" marB="0" anchor="b"/>
                </a:tc>
                <a:tc>
                  <a:txBody>
                    <a:bodyPr/>
                    <a:lstStyle/>
                    <a:p>
                      <a:pPr algn="ctr" rtl="0" fontAlgn="b"/>
                      <a:r>
                        <a:rPr lang="he-IL" sz="1600" b="0" i="0" u="none" strike="noStrike" dirty="0" smtClean="0">
                          <a:solidFill>
                            <a:srgbClr val="000000"/>
                          </a:solidFill>
                          <a:effectLst/>
                          <a:latin typeface="Arial"/>
                        </a:rPr>
                        <a:t>0.6%</a:t>
                      </a:r>
                      <a:endParaRPr lang="he-IL" sz="1600" b="0" i="0" u="none" strike="noStrike" dirty="0">
                        <a:solidFill>
                          <a:srgbClr val="000000"/>
                        </a:solidFill>
                        <a:effectLst/>
                        <a:latin typeface="Arial"/>
                      </a:endParaRPr>
                    </a:p>
                  </a:txBody>
                  <a:tcPr marL="0" marR="0" marT="0" marB="0" anchor="b"/>
                </a:tc>
                <a:tc>
                  <a:txBody>
                    <a:bodyPr/>
                    <a:lstStyle/>
                    <a:p>
                      <a:pPr algn="ctr" rtl="0" fontAlgn="b"/>
                      <a:r>
                        <a:rPr lang="he-IL" sz="1600" b="1" i="0" u="none" strike="noStrike" dirty="0" smtClean="0">
                          <a:solidFill>
                            <a:srgbClr val="000000"/>
                          </a:solidFill>
                          <a:effectLst/>
                          <a:latin typeface="Arial"/>
                        </a:rPr>
                        <a:t>6</a:t>
                      </a:r>
                      <a:endParaRPr lang="he-IL" sz="16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0.4%</a:t>
                      </a:r>
                      <a:endParaRPr lang="he-IL" sz="1800" b="1" i="0" u="none" strike="noStrike" dirty="0">
                        <a:solidFill>
                          <a:srgbClr val="000000"/>
                        </a:solidFill>
                        <a:effectLst/>
                        <a:latin typeface="Arial"/>
                      </a:endParaRPr>
                    </a:p>
                  </a:txBody>
                  <a:tcPr marL="0" marR="0" marT="0" marB="0" anchor="b"/>
                </a:tc>
                <a:tc>
                  <a:txBody>
                    <a:bodyPr/>
                    <a:lstStyle/>
                    <a:p>
                      <a:pPr algn="ctr" rtl="0" fontAlgn="b"/>
                      <a:r>
                        <a:rPr lang="he-IL" sz="1800" b="1" i="0" u="none" strike="noStrike" dirty="0" smtClean="0">
                          <a:solidFill>
                            <a:srgbClr val="000000"/>
                          </a:solidFill>
                          <a:effectLst/>
                          <a:latin typeface="Arial"/>
                        </a:rPr>
                        <a:t>4</a:t>
                      </a:r>
                      <a:endParaRPr lang="he-IL" sz="1800" b="1" i="0" u="none" strike="noStrike" dirty="0">
                        <a:solidFill>
                          <a:srgbClr val="000000"/>
                        </a:solidFill>
                        <a:effectLst/>
                        <a:latin typeface="Arial"/>
                      </a:endParaRPr>
                    </a:p>
                  </a:txBody>
                  <a:tcPr marL="0" marR="0" marT="0" marB="0" anchor="b"/>
                </a:tc>
                <a:extLst>
                  <a:ext uri="{0D108BD9-81ED-4DB2-BD59-A6C34878D82A}">
                    <a16:rowId xmlns:a16="http://schemas.microsoft.com/office/drawing/2014/main" val="10011"/>
                  </a:ext>
                </a:extLst>
              </a:tr>
              <a:tr h="339466">
                <a:tc>
                  <a:txBody>
                    <a:bodyPr/>
                    <a:lstStyle/>
                    <a:p>
                      <a:pPr rtl="1"/>
                      <a:r>
                        <a:rPr lang="he-IL" sz="1600" dirty="0" smtClean="0"/>
                        <a:t>פרט 8 – אפליה בעבודה</a:t>
                      </a:r>
                      <a:endParaRPr lang="he-IL" sz="1600" dirty="0"/>
                    </a:p>
                  </a:txBody>
                  <a:tcPr/>
                </a:tc>
                <a:tc>
                  <a:txBody>
                    <a:bodyPr/>
                    <a:lstStyle/>
                    <a:p>
                      <a:pPr algn="ctr" rtl="1"/>
                      <a:endParaRPr lang="he-IL" sz="1800" b="1" dirty="0"/>
                    </a:p>
                  </a:txBody>
                  <a:tcPr/>
                </a:tc>
                <a:tc>
                  <a:txBody>
                    <a:bodyPr/>
                    <a:lstStyle/>
                    <a:p>
                      <a:pPr algn="ctr" rtl="1"/>
                      <a:r>
                        <a:rPr lang="he-IL" sz="1400" b="1" dirty="0" smtClean="0"/>
                        <a:t>?</a:t>
                      </a:r>
                      <a:endParaRPr lang="he-IL" sz="1400" b="1" dirty="0"/>
                    </a:p>
                  </a:txBody>
                  <a:tcPr/>
                </a:tc>
                <a:tc>
                  <a:txBody>
                    <a:bodyPr/>
                    <a:lstStyle/>
                    <a:p>
                      <a:pPr algn="ctr" rtl="1"/>
                      <a:r>
                        <a:rPr lang="he-IL" sz="1400" b="0" dirty="0" smtClean="0"/>
                        <a:t>0.01%</a:t>
                      </a:r>
                      <a:endParaRPr lang="he-IL" sz="1400" b="0" dirty="0"/>
                    </a:p>
                  </a:txBody>
                  <a:tcPr/>
                </a:tc>
                <a:tc>
                  <a:txBody>
                    <a:bodyPr/>
                    <a:lstStyle/>
                    <a:p>
                      <a:pPr algn="ctr" rtl="1"/>
                      <a:r>
                        <a:rPr lang="he-IL" sz="1400" b="1" dirty="0" smtClean="0"/>
                        <a:t>1</a:t>
                      </a:r>
                      <a:endParaRPr lang="he-IL" sz="1400" b="1" dirty="0"/>
                    </a:p>
                  </a:txBody>
                  <a:tcPr/>
                </a:tc>
                <a:tc>
                  <a:txBody>
                    <a:bodyPr/>
                    <a:lstStyle/>
                    <a:p>
                      <a:pPr algn="ctr" rtl="1"/>
                      <a:r>
                        <a:rPr lang="he-IL" sz="1600" b="0" dirty="0" smtClean="0"/>
                        <a:t>0.2%</a:t>
                      </a:r>
                      <a:endParaRPr lang="he-IL" sz="1600" b="0" dirty="0"/>
                    </a:p>
                  </a:txBody>
                  <a:tcPr/>
                </a:tc>
                <a:tc>
                  <a:txBody>
                    <a:bodyPr/>
                    <a:lstStyle/>
                    <a:p>
                      <a:pPr algn="ctr" rtl="1"/>
                      <a:r>
                        <a:rPr lang="he-IL" sz="1600" b="1" dirty="0" smtClean="0"/>
                        <a:t> 2 </a:t>
                      </a:r>
                      <a:endParaRPr lang="he-IL" sz="1600" b="1" dirty="0"/>
                    </a:p>
                  </a:txBody>
                  <a:tcPr/>
                </a:tc>
                <a:tc>
                  <a:txBody>
                    <a:bodyPr/>
                    <a:lstStyle/>
                    <a:p>
                      <a:pPr algn="ctr" rtl="1"/>
                      <a:endParaRPr lang="he-IL" sz="1800" b="1" dirty="0"/>
                    </a:p>
                  </a:txBody>
                  <a:tcPr/>
                </a:tc>
                <a:tc>
                  <a:txBody>
                    <a:bodyPr/>
                    <a:lstStyle/>
                    <a:p>
                      <a:pPr algn="ctr" rtl="1"/>
                      <a:r>
                        <a:rPr lang="he-IL" sz="1800" b="1" dirty="0" smtClean="0"/>
                        <a:t>0</a:t>
                      </a:r>
                      <a:endParaRPr lang="he-IL" sz="1800" b="1" dirty="0"/>
                    </a:p>
                  </a:txBody>
                  <a:tcPr/>
                </a:tc>
                <a:extLst>
                  <a:ext uri="{0D108BD9-81ED-4DB2-BD59-A6C34878D82A}">
                    <a16:rowId xmlns:a16="http://schemas.microsoft.com/office/drawing/2014/main" val="10012"/>
                  </a:ext>
                </a:extLst>
              </a:tr>
              <a:tr h="339466">
                <a:tc>
                  <a:txBody>
                    <a:bodyPr/>
                    <a:lstStyle/>
                    <a:p>
                      <a:pPr rtl="1"/>
                      <a:r>
                        <a:rPr lang="he-IL" sz="1600" dirty="0" smtClean="0"/>
                        <a:t>פרט 13 –</a:t>
                      </a:r>
                      <a:r>
                        <a:rPr lang="he-IL" sz="1600" baseline="0" dirty="0" smtClean="0"/>
                        <a:t> מסלקה</a:t>
                      </a:r>
                      <a:endParaRPr lang="he-IL" sz="1600" dirty="0"/>
                    </a:p>
                  </a:txBody>
                  <a:tcPr/>
                </a:tc>
                <a:tc>
                  <a:txBody>
                    <a:bodyPr/>
                    <a:lstStyle/>
                    <a:p>
                      <a:pPr algn="ctr" rtl="1"/>
                      <a:endParaRPr lang="he-IL" sz="1400" dirty="0">
                        <a:solidFill>
                          <a:srgbClr val="FF0000"/>
                        </a:solidFill>
                      </a:endParaRPr>
                    </a:p>
                  </a:txBody>
                  <a:tcPr/>
                </a:tc>
                <a:tc>
                  <a:txBody>
                    <a:bodyPr/>
                    <a:lstStyle/>
                    <a:p>
                      <a:pPr algn="ctr" rtl="1"/>
                      <a:endParaRPr lang="he-IL" sz="1400" dirty="0">
                        <a:solidFill>
                          <a:srgbClr val="FF0000"/>
                        </a:solidFill>
                      </a:endParaRPr>
                    </a:p>
                  </a:txBody>
                  <a:tcPr/>
                </a:tc>
                <a:tc>
                  <a:txBody>
                    <a:bodyPr/>
                    <a:lstStyle/>
                    <a:p>
                      <a:pPr algn="ctr" rtl="1"/>
                      <a:endParaRPr lang="he-IL" sz="1400" dirty="0">
                        <a:solidFill>
                          <a:srgbClr val="FF0000"/>
                        </a:solidFill>
                      </a:endParaRPr>
                    </a:p>
                  </a:txBody>
                  <a:tcPr/>
                </a:tc>
                <a:tc>
                  <a:txBody>
                    <a:bodyPr/>
                    <a:lstStyle/>
                    <a:p>
                      <a:pPr algn="ctr" rtl="1"/>
                      <a:endParaRPr lang="he-IL" sz="1400" dirty="0">
                        <a:solidFill>
                          <a:srgbClr val="FF0000"/>
                        </a:solidFill>
                      </a:endParaRPr>
                    </a:p>
                  </a:txBody>
                  <a:tcPr/>
                </a:tc>
                <a:tc>
                  <a:txBody>
                    <a:bodyPr/>
                    <a:lstStyle/>
                    <a:p>
                      <a:pPr algn="ctr" rtl="1"/>
                      <a:endParaRPr lang="he-IL" sz="1400" dirty="0">
                        <a:solidFill>
                          <a:srgbClr val="FF0000"/>
                        </a:solidFill>
                      </a:endParaRPr>
                    </a:p>
                  </a:txBody>
                  <a:tcPr/>
                </a:tc>
                <a:tc>
                  <a:txBody>
                    <a:bodyPr/>
                    <a:lstStyle/>
                    <a:p>
                      <a:pPr algn="ctr" rtl="1"/>
                      <a:endParaRPr lang="he-IL" sz="1400" dirty="0"/>
                    </a:p>
                  </a:txBody>
                  <a:tcPr/>
                </a:tc>
                <a:tc>
                  <a:txBody>
                    <a:bodyPr/>
                    <a:lstStyle/>
                    <a:p>
                      <a:pPr algn="ctr" rtl="1"/>
                      <a:endParaRPr lang="he-IL" sz="1400" dirty="0"/>
                    </a:p>
                  </a:txBody>
                  <a:tcPr/>
                </a:tc>
                <a:tc>
                  <a:txBody>
                    <a:bodyPr/>
                    <a:lstStyle/>
                    <a:p>
                      <a:pPr algn="ctr" rtl="1"/>
                      <a:r>
                        <a:rPr lang="he-IL" sz="1400" b="1" dirty="0" smtClean="0"/>
                        <a:t>0</a:t>
                      </a:r>
                      <a:endParaRPr lang="he-IL" sz="1400" b="1" dirty="0"/>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523907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562074"/>
          </a:xfrm>
        </p:spPr>
        <p:txBody>
          <a:bodyPr>
            <a:noAutofit/>
          </a:bodyPr>
          <a:lstStyle/>
          <a:p>
            <a:r>
              <a:rPr lang="he-IL" sz="4800" dirty="0" smtClean="0">
                <a:latin typeface="Narkisim" panose="020E0502050101010101" pitchFamily="34" charset="-79"/>
                <a:cs typeface="Narkisim" panose="020E0502050101010101" pitchFamily="34" charset="-79"/>
              </a:rPr>
              <a:t>פילוח לפי פרטים בתוספת ה2 לחוק</a:t>
            </a:r>
            <a:endParaRPr lang="he-IL" sz="4800" dirty="0">
              <a:latin typeface="Narkisim" panose="020E0502050101010101" pitchFamily="34" charset="-79"/>
              <a:cs typeface="Narkisim" panose="020E0502050101010101" pitchFamily="34" charset="-79"/>
            </a:endParaRPr>
          </a:p>
        </p:txBody>
      </p:sp>
      <p:graphicFrame>
        <p:nvGraphicFramePr>
          <p:cNvPr id="4" name="מציין מיקום תוכן 3"/>
          <p:cNvGraphicFramePr>
            <a:graphicFrameLocks noGrp="1"/>
          </p:cNvGraphicFramePr>
          <p:nvPr>
            <p:ph idx="1"/>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23683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634082"/>
          </a:xfrm>
        </p:spPr>
        <p:txBody>
          <a:bodyPr>
            <a:noAutofit/>
          </a:bodyPr>
          <a:lstStyle/>
          <a:p>
            <a:r>
              <a:rPr lang="he-IL" sz="5500" b="1" dirty="0" smtClean="0">
                <a:latin typeface="Narkisim" pitchFamily="34" charset="-79"/>
                <a:cs typeface="Narkisim" pitchFamily="34" charset="-79"/>
              </a:rPr>
              <a:t>הפרט בתוספת</a:t>
            </a:r>
            <a:endParaRPr lang="he-IL" sz="5500" b="1" dirty="0">
              <a:latin typeface="Narkisim" pitchFamily="34" charset="-79"/>
              <a:cs typeface="Narkisim" pitchFamily="34" charset="-79"/>
            </a:endParaRPr>
          </a:p>
        </p:txBody>
      </p:sp>
      <p:sp>
        <p:nvSpPr>
          <p:cNvPr id="3" name="מציין מיקום תוכן 2"/>
          <p:cNvSpPr>
            <a:spLocks noGrp="1"/>
          </p:cNvSpPr>
          <p:nvPr>
            <p:ph idx="1"/>
          </p:nvPr>
        </p:nvSpPr>
        <p:spPr/>
        <p:txBody>
          <a:bodyPr/>
          <a:lstStyle/>
          <a:p>
            <a:r>
              <a:rPr lang="he-IL" dirty="0" smtClean="0"/>
              <a:t>פרט 1 ממשיך להוביל</a:t>
            </a:r>
          </a:p>
          <a:p>
            <a:r>
              <a:rPr lang="he-IL" dirty="0" smtClean="0"/>
              <a:t>תביעות </a:t>
            </a:r>
            <a:r>
              <a:rPr lang="he-IL" b="1" dirty="0" smtClean="0"/>
              <a:t>נגישות</a:t>
            </a:r>
            <a:r>
              <a:rPr lang="he-IL" dirty="0" smtClean="0"/>
              <a:t> תופסות תאוצה אך בעיקר בתביעות חניונים </a:t>
            </a:r>
            <a:r>
              <a:rPr lang="he-IL" dirty="0" err="1" smtClean="0"/>
              <a:t>והנגשת</a:t>
            </a:r>
            <a:r>
              <a:rPr lang="he-IL" dirty="0" smtClean="0"/>
              <a:t> תחבורה ציבורית</a:t>
            </a:r>
            <a:endParaRPr lang="en-US" dirty="0" smtClean="0"/>
          </a:p>
          <a:p>
            <a:r>
              <a:rPr lang="he-IL" dirty="0" smtClean="0"/>
              <a:t>2 פרטים [1&amp;11] מהווים 83%</a:t>
            </a:r>
            <a:r>
              <a:rPr lang="en-US" dirty="0" smtClean="0"/>
              <a:t> </a:t>
            </a:r>
            <a:r>
              <a:rPr lang="he-IL" dirty="0" smtClean="0"/>
              <a:t>מהייצוגיות</a:t>
            </a:r>
          </a:p>
          <a:p>
            <a:r>
              <a:rPr lang="he-IL" dirty="0" smtClean="0"/>
              <a:t>3 פרטים מהווים </a:t>
            </a:r>
            <a:r>
              <a:rPr lang="he-IL" dirty="0"/>
              <a:t>10% מהייצוגיות [בנקאות, ביטוח, </a:t>
            </a:r>
            <a:r>
              <a:rPr lang="he-IL" dirty="0" err="1"/>
              <a:t>ניי"ע</a:t>
            </a:r>
            <a:r>
              <a:rPr lang="he-IL" dirty="0"/>
              <a:t>]</a:t>
            </a:r>
          </a:p>
          <a:p>
            <a:r>
              <a:rPr lang="he-IL" dirty="0" smtClean="0"/>
              <a:t>7 פרטים מהווים רק 4.8% מכלל הייצוגיות</a:t>
            </a:r>
          </a:p>
          <a:p>
            <a:endParaRPr lang="he-IL" dirty="0"/>
          </a:p>
        </p:txBody>
      </p:sp>
    </p:spTree>
    <p:extLst>
      <p:ext uri="{BB962C8B-B14F-4D97-AF65-F5344CB8AC3E}">
        <p14:creationId xmlns:p14="http://schemas.microsoft.com/office/powerpoint/2010/main" val="1882594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5500" dirty="0" smtClean="0">
                <a:latin typeface="Narkisim" pitchFamily="34" charset="-79"/>
                <a:cs typeface="Narkisim" pitchFamily="34" charset="-79"/>
              </a:rPr>
              <a:t>פילוח לפי פרט 1</a:t>
            </a:r>
            <a:endParaRPr lang="he-IL" sz="5500" dirty="0">
              <a:latin typeface="Narkisim" pitchFamily="34" charset="-79"/>
              <a:cs typeface="Narkisim" pitchFamily="34" charset="-79"/>
            </a:endParaRPr>
          </a:p>
        </p:txBody>
      </p:sp>
      <p:graphicFrame>
        <p:nvGraphicFramePr>
          <p:cNvPr id="7" name="תרשים 6"/>
          <p:cNvGraphicFramePr/>
          <p:nvPr/>
        </p:nvGraphicFramePr>
        <p:xfrm>
          <a:off x="505644" y="1052736"/>
          <a:ext cx="7920880" cy="5184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00012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5500" dirty="0" smtClean="0">
                <a:latin typeface="Narkisim" pitchFamily="34" charset="-79"/>
                <a:cs typeface="Narkisim" pitchFamily="34" charset="-79"/>
              </a:rPr>
              <a:t>פס"ד אילן גפני</a:t>
            </a:r>
            <a:endParaRPr lang="he-IL" sz="5500" dirty="0">
              <a:latin typeface="Narkisim" pitchFamily="34" charset="-79"/>
              <a:cs typeface="Narkisim" pitchFamily="34" charset="-79"/>
            </a:endParaRPr>
          </a:p>
        </p:txBody>
      </p:sp>
      <p:sp>
        <p:nvSpPr>
          <p:cNvPr id="3" name="מציין מיקום תוכן 2"/>
          <p:cNvSpPr>
            <a:spLocks noGrp="1"/>
          </p:cNvSpPr>
          <p:nvPr>
            <p:ph idx="1"/>
          </p:nvPr>
        </p:nvSpPr>
        <p:spPr/>
        <p:txBody>
          <a:bodyPr>
            <a:normAutofit fontScale="70000" lnSpcReduction="20000"/>
          </a:bodyPr>
          <a:lstStyle/>
          <a:p>
            <a:pPr marL="0" indent="0" algn="just">
              <a:buNone/>
            </a:pPr>
            <a:r>
              <a:rPr lang="he-IL" dirty="0"/>
              <a:t>החוק אינו דורש שהצדדים יתקשרו בעסקה. היקף הפרט רחב – בקשר שבין העוסק לבין הלקוח. ההגדרה המצמצמת היא כי מדובר ב"עוסק" כהגדרתו ב</a:t>
            </a:r>
            <a:r>
              <a:rPr lang="he-IL" u="sng" dirty="0">
                <a:hlinkClick r:id="rId2"/>
              </a:rPr>
              <a:t>חוק הגנת הצרכן</a:t>
            </a:r>
            <a:r>
              <a:rPr lang="he-IL" dirty="0"/>
              <a:t>. ודוק, </a:t>
            </a:r>
            <a:r>
              <a:rPr lang="he-IL" u="sng" dirty="0">
                <a:hlinkClick r:id="rId2"/>
              </a:rPr>
              <a:t>חוק הגנת הצרכן</a:t>
            </a:r>
            <a:r>
              <a:rPr lang="he-IL" dirty="0"/>
              <a:t> יסייע בהגדרת השאלה מיהו "עוסק", ברם נושא התביעה אינו מוגבל לעילות המפורטות בחוק הגנת הצרכן בלבד. המחוקק בחר להרחיב, ולא בכדי החוק מנוסח כפי שנוסח. לשם ההשוואה, ניטול לדוגמה את פרט 4 לתוספת השנייה בחוק התובענות הייצוגיות, המאפשר הגשתה של בקשה לאישור תובענה ייצוגית ב"עילה לפי </a:t>
            </a:r>
            <a:r>
              <a:rPr lang="he-IL" u="sng" dirty="0">
                <a:hlinkClick r:id="rId3"/>
              </a:rPr>
              <a:t>חוק ההגבלים העסקיים</a:t>
            </a:r>
            <a:r>
              <a:rPr lang="he-IL" dirty="0"/>
              <a:t>". פרט 7, כמוהו, מאפשר הגשתה של בקשה לאישור תובענה ייצוגית ב"עילה לפי </a:t>
            </a:r>
            <a:r>
              <a:rPr lang="he-IL" u="sng" dirty="0">
                <a:hlinkClick r:id="rId4"/>
              </a:rPr>
              <a:t>חוק איסור הפליה במוצרים</a:t>
            </a:r>
            <a:r>
              <a:rPr lang="he-IL" dirty="0"/>
              <a:t>, בשירותים ובכניסה למקומות בידור ולמקומות ציבוריים, </a:t>
            </a:r>
            <a:r>
              <a:rPr lang="he-IL" dirty="0" err="1"/>
              <a:t>התשס"א</a:t>
            </a:r>
            <a:r>
              <a:rPr lang="he-IL" dirty="0"/>
              <a:t> - 2000". </a:t>
            </a:r>
            <a:r>
              <a:rPr lang="he-IL" b="1" dirty="0"/>
              <a:t>לא כך הוא לעניינו של פרט 1 לתוספת השנייה. פרט זה אינו מפנה לעילה ספציפית המנויה ב</a:t>
            </a:r>
            <a:r>
              <a:rPr lang="he-IL" b="1" u="sng" dirty="0">
                <a:hlinkClick r:id="rId2"/>
              </a:rPr>
              <a:t>חוק הגנת הצרכן</a:t>
            </a:r>
            <a:r>
              <a:rPr lang="he-IL" b="1" dirty="0"/>
              <a:t>, אלא מאפשר הגשתה של בקשה לאישור תובענה ייצוגית בגין כל קשר הנוגע ליחסי לקוח ועוסק, כמשמעות האחרון בחוק הגנת הצרכן, אפילו אם הצדדים לא הכרתו חוזה. </a:t>
            </a:r>
            <a:endParaRPr lang="en-US" b="1" dirty="0"/>
          </a:p>
          <a:p>
            <a:r>
              <a:rPr lang="he-IL" dirty="0"/>
              <a:t>ס' 6 לפס"ד של השופט הנדל [אילן גפני נ' אגודת בעלי מוניות]</a:t>
            </a:r>
          </a:p>
          <a:p>
            <a:endParaRPr lang="he-IL" dirty="0"/>
          </a:p>
        </p:txBody>
      </p:sp>
    </p:spTree>
    <p:extLst>
      <p:ext uri="{BB962C8B-B14F-4D97-AF65-F5344CB8AC3E}">
        <p14:creationId xmlns:p14="http://schemas.microsoft.com/office/powerpoint/2010/main" val="1116836683"/>
      </p:ext>
    </p:extLst>
  </p:cSld>
  <p:clrMapOvr>
    <a:masterClrMapping/>
  </p:clrMapOvr>
</p:sld>
</file>

<file path=ppt/theme/theme1.xml><?xml version="1.0" encoding="utf-8"?>
<a:theme xmlns:a="http://schemas.openxmlformats.org/drawingml/2006/main" name="2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5429</TotalTime>
  <Words>3084</Words>
  <Application>Microsoft Office PowerPoint</Application>
  <PresentationFormat>‫הצגה על המסך (4:3)</PresentationFormat>
  <Paragraphs>372</Paragraphs>
  <Slides>38</Slides>
  <Notes>0</Notes>
  <HiddenSlides>0</HiddenSlides>
  <MMClips>0</MMClips>
  <ScaleCrop>false</ScaleCrop>
  <HeadingPairs>
    <vt:vector size="6" baseType="variant">
      <vt:variant>
        <vt:lpstr>גופנים בשימוש</vt:lpstr>
      </vt:variant>
      <vt:variant>
        <vt:i4>13</vt:i4>
      </vt:variant>
      <vt:variant>
        <vt:lpstr>ערכת נושא</vt:lpstr>
      </vt:variant>
      <vt:variant>
        <vt:i4>1</vt:i4>
      </vt:variant>
      <vt:variant>
        <vt:lpstr>כותרות שקופיות</vt:lpstr>
      </vt:variant>
      <vt:variant>
        <vt:i4>38</vt:i4>
      </vt:variant>
    </vt:vector>
  </HeadingPairs>
  <TitlesOfParts>
    <vt:vector size="52" baseType="lpstr">
      <vt:lpstr>Aharoni</vt:lpstr>
      <vt:lpstr>Arial</vt:lpstr>
      <vt:lpstr>Arial</vt:lpstr>
      <vt:lpstr>Arial TUR</vt:lpstr>
      <vt:lpstr>Calibri</vt:lpstr>
      <vt:lpstr>Century</vt:lpstr>
      <vt:lpstr>David</vt:lpstr>
      <vt:lpstr>FrankRuehl</vt:lpstr>
      <vt:lpstr>Garamond</vt:lpstr>
      <vt:lpstr>Guttman-Aharoni</vt:lpstr>
      <vt:lpstr>Miriam</vt:lpstr>
      <vt:lpstr>Narkisim</vt:lpstr>
      <vt:lpstr>Times New Roman</vt:lpstr>
      <vt:lpstr>2_ערכת נושא Office</vt:lpstr>
      <vt:lpstr>מצגת של PowerPoint‏</vt:lpstr>
      <vt:lpstr>התוספת השנייה </vt:lpstr>
      <vt:lpstr>מצגת של PowerPoint‏</vt:lpstr>
      <vt:lpstr>חלוקת מתודית של הפרטים</vt:lpstr>
      <vt:lpstr>פילוח לפי הפרט בתוספת השניה לחוק</vt:lpstr>
      <vt:lpstr>פילוח לפי פרטים בתוספת ה2 לחוק</vt:lpstr>
      <vt:lpstr>הפרט בתוספת</vt:lpstr>
      <vt:lpstr>פילוח לפי פרט 1</vt:lpstr>
      <vt:lpstr>פס"ד אילן גפני</vt:lpstr>
      <vt:lpstr>- המשך -</vt:lpstr>
      <vt:lpstr>עעמ 7373/10   יוסי לוי נ' מדינת ישראל צה"ל מדור תשלומים </vt:lpstr>
      <vt:lpstr>מצגת של PowerPoint‏</vt:lpstr>
      <vt:lpstr>פרט 1</vt:lpstr>
      <vt:lpstr>הגדרת "לקוח"</vt:lpstr>
      <vt:lpstr>יחסי "עוסק – לקוח": פסיקה מצמצמת</vt:lpstr>
      <vt:lpstr>יחסי "עוסק – לקוח": פסיקה מרחיבה</vt:lpstr>
      <vt:lpstr>פרט 1: הצעה למבחני זיקה אפשריים</vt:lpstr>
      <vt:lpstr>פרט 1 דגשים</vt:lpstr>
      <vt:lpstr>פרט 11</vt:lpstr>
      <vt:lpstr> סעיפי החוק הרלוונטיים </vt:lpstr>
      <vt:lpstr>תצ (ת"א) 24332-02-12 המוסד לביטוח לאומי נ' ארגון נכי הפוליו בישראל </vt:lpstr>
      <vt:lpstr>מצגת של PowerPoint‏</vt:lpstr>
      <vt:lpstr>עא 4345/10 ‏איתמר מחלב - רואה חשבון - חברה בפירוק מרצון נ' מדינת ישראל - רשות המיסים בישראל‏ </vt:lpstr>
      <vt:lpstr>מצגת של PowerPoint‏</vt:lpstr>
      <vt:lpstr>בג"ץ שני כהן</vt:lpstr>
      <vt:lpstr>מצגת של PowerPoint‏</vt:lpstr>
      <vt:lpstr>דיני עבודה – פרט 10</vt:lpstr>
      <vt:lpstr>המשך דיני עבודה</vt:lpstr>
      <vt:lpstr>הפרטים "הזנוחים"</vt:lpstr>
      <vt:lpstr>ס' 20</vt:lpstr>
      <vt:lpstr>ניירות ערך</vt:lpstr>
      <vt:lpstr>מפגעים סביבתיים</vt:lpstr>
      <vt:lpstr>מפגעים סביבתיים המשך</vt:lpstr>
      <vt:lpstr>מה המתודה?</vt:lpstr>
      <vt:lpstr>סעדים הצהרתיים?</vt:lpstr>
      <vt:lpstr>אגרות</vt:lpstr>
      <vt:lpstr>מצגת של PowerPoint‏</vt:lpstr>
      <vt:lpstr>סיכום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Asaf</dc:creator>
  <cp:lastModifiedBy>HP Inc.</cp:lastModifiedBy>
  <cp:revision>44</cp:revision>
  <cp:lastPrinted>2013-02-07T09:07:10Z</cp:lastPrinted>
  <dcterms:created xsi:type="dcterms:W3CDTF">2013-02-05T15:46:45Z</dcterms:created>
  <dcterms:modified xsi:type="dcterms:W3CDTF">2019-07-01T06:06:51Z</dcterms:modified>
</cp:coreProperties>
</file>